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4"/>
  </p:notesMasterIdLst>
  <p:handoutMasterIdLst>
    <p:handoutMasterId r:id="rId25"/>
  </p:handoutMasterIdLst>
  <p:sldIdLst>
    <p:sldId id="256" r:id="rId3"/>
    <p:sldId id="3118" r:id="rId4"/>
    <p:sldId id="261" r:id="rId5"/>
    <p:sldId id="3119" r:id="rId6"/>
    <p:sldId id="3130" r:id="rId7"/>
    <p:sldId id="3132" r:id="rId8"/>
    <p:sldId id="260" r:id="rId9"/>
    <p:sldId id="258" r:id="rId10"/>
    <p:sldId id="259" r:id="rId11"/>
    <p:sldId id="3121" r:id="rId12"/>
    <p:sldId id="3122" r:id="rId13"/>
    <p:sldId id="3123" r:id="rId14"/>
    <p:sldId id="3124" r:id="rId15"/>
    <p:sldId id="3125" r:id="rId16"/>
    <p:sldId id="3131" r:id="rId17"/>
    <p:sldId id="3129" r:id="rId18"/>
    <p:sldId id="3120" r:id="rId19"/>
    <p:sldId id="3117" r:id="rId20"/>
    <p:sldId id="272" r:id="rId21"/>
    <p:sldId id="3126" r:id="rId22"/>
    <p:sldId id="3128" r:id="rId23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D6FF"/>
    <a:srgbClr val="F5F5F5"/>
    <a:srgbClr val="00BBF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712" autoAdjust="0"/>
  </p:normalViewPr>
  <p:slideViewPr>
    <p:cSldViewPr snapToGrid="0">
      <p:cViewPr varScale="1">
        <p:scale>
          <a:sx n="104" d="100"/>
          <a:sy n="104" d="100"/>
        </p:scale>
        <p:origin x="17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89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?><Relationships xmlns="http://schemas.openxmlformats.org/package/2006/relationships"><Relationship Target="../theme/theme4.xml" Type="http://schemas.openxmlformats.org/officeDocument/2006/relationships/theme" Id="rId1"></Relationship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0A9913-82EC-49B9-A5FC-D5C7B8EECC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EDB9E-A486-48D2-9190-120FDFD52D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32449-99DE-4BC3-A771-941A24D298C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4F852-9A35-4824-9391-CB41710A50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B9DB2-7E8F-4137-AE90-ADD8556082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54177-38AD-4472-866D-8597592C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07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?><Relationships xmlns="http://schemas.openxmlformats.org/package/2006/relationships"><Relationship Target="../theme/theme3.xml" Type="http://schemas.openxmlformats.org/officeDocument/2006/relationships/theme" Id="rId1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DEDDA962-2FAB-4079-ABC2-618F2934B25D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3907EB34-AF73-4369-929A-A9340B893F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6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?><Relationships xmlns="http://schemas.openxmlformats.org/package/2006/relationships"><Relationship Target="../media/image2.png" Type="http://schemas.openxmlformats.org/officeDocument/2006/relationships/image" Id="rId3"></Relationship><Relationship Target="../media/image1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0.xml.rels><?xml version="1.0" encoding="UTF-8" ?><Relationships xmlns="http://schemas.openxmlformats.org/package/2006/relationships"><Relationship Target="../media/image1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1.xml.rels><?xml version="1.0" encoding="UTF-8" ?><Relationships xmlns="http://schemas.openxmlformats.org/package/2006/relationships"><Relationship Target="../media/image12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2.xml.rels><?xml version="1.0" encoding="UTF-8" ?><Relationships xmlns="http://schemas.openxmlformats.org/package/2006/relationships"><Relationship Target="../media/image13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3.xml.rels><?xml version="1.0" encoding="UTF-8" ?><Relationships xmlns="http://schemas.openxmlformats.org/package/2006/relationships"><Relationship Target="../media/image14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4.xml.rels><?xml version="1.0" encoding="UTF-8" ?><Relationships xmlns="http://schemas.openxmlformats.org/package/2006/relationships"><Relationship Target="../media/image15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5.xml.rels><?xml version="1.0" encoding="UTF-8" ?><Relationships xmlns="http://schemas.openxmlformats.org/package/2006/relationships"><Relationship Target="../media/image16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6.xml.rels><?xml version="1.0" encoding="UTF-8" ?><Relationships xmlns="http://schemas.openxmlformats.org/package/2006/relationships"><Relationship Target="../media/image17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7.xml.rels><?xml version="1.0" encoding="UTF-8" ?><Relationships xmlns="http://schemas.openxmlformats.org/package/2006/relationships"><Relationship Target="../media/image18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8.xml.rels><?xml version="1.0" encoding="UTF-8" ?><Relationships xmlns="http://schemas.openxmlformats.org/package/2006/relationships"><Relationship TargetMode="External" Target="mailto:investments@waypointrei.com" Type="http://schemas.openxmlformats.org/officeDocument/2006/relationships/hyperlink" Id="rId3"></Relationship><Relationship Target="../media/image19.jpeg" Type="http://schemas.openxmlformats.org/officeDocument/2006/relationships/image" Id="rId2"></Relationship><Relationship Target="../slideMasters/slideMaster1.xml" Type="http://schemas.openxmlformats.org/officeDocument/2006/relationships/slideMaster" Id="rId1"></Relationship><Relationship Target="../media/image20.png" Type="http://schemas.openxmlformats.org/officeDocument/2006/relationships/image" Id="rId4"></Relationship></Relationships>
</file>

<file path=ppt/slideLayouts/_rels/slideLayout19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.xml.rels><?xml version="1.0" encoding="UTF-8" ?><Relationships xmlns="http://schemas.openxmlformats.org/package/2006/relationships"><Relationship Target="../media/image3.pn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20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1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2.xml.rels><?xml version="1.0" encoding="UTF-8" ?><Relationships xmlns="http://schemas.openxmlformats.org/package/2006/relationships"><Relationship Target="../media/image2.png" Type="http://schemas.openxmlformats.org/officeDocument/2006/relationships/image" Id="rId3"></Relationship><Relationship Target="../media/image1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23.xml.rels><?xml version="1.0" encoding="UTF-8" ?><Relationships xmlns="http://schemas.openxmlformats.org/package/2006/relationships"><Relationship Target="../media/image5.jpeg" Type="http://schemas.openxmlformats.org/officeDocument/2006/relationships/image" Id="rId3"></Relationship><Relationship Target="../media/image4.jpeg" Type="http://schemas.openxmlformats.org/officeDocument/2006/relationships/image" Id="rId2"></Relationship><Relationship Target="../slideMasters/slideMaster2.xml" Type="http://schemas.openxmlformats.org/officeDocument/2006/relationships/slideMaster" Id="rId1"></Relationship><Relationship Target="../media/image20.png" Type="http://schemas.openxmlformats.org/officeDocument/2006/relationships/image" Id="rId5"></Relationship><Relationship Target="../media/image6.jpeg" Type="http://schemas.openxmlformats.org/officeDocument/2006/relationships/image" Id="rId4"></Relationship></Relationships>
</file>

<file path=ppt/slideLayouts/_rels/slideLayout24.xml.rels><?xml version="1.0" encoding="UTF-8" ?><Relationships xmlns="http://schemas.openxmlformats.org/package/2006/relationships"><Relationship Target="../media/image7.pn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25.xml.rels><?xml version="1.0" encoding="UTF-8" ?><Relationships xmlns="http://schemas.openxmlformats.org/package/2006/relationships"><Relationship Target="../media/image3.pn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26.xml.rels><?xml version="1.0" encoding="UTF-8" ?><Relationships xmlns="http://schemas.openxmlformats.org/package/2006/relationships"><Relationship Target="../media/image21.pn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27.xml.rels><?xml version="1.0" encoding="UTF-8" ?><Relationships xmlns="http://schemas.openxmlformats.org/package/2006/relationships"><Relationship Target="../media/image9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28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29.xml.rels><?xml version="1.0" encoding="UTF-8" ?><Relationships xmlns="http://schemas.openxmlformats.org/package/2006/relationships"><Relationship Target="../media/image1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.xml.rels><?xml version="1.0" encoding="UTF-8" ?><Relationships xmlns="http://schemas.openxmlformats.org/package/2006/relationships"><Relationship Target="../media/image5.jpeg" Type="http://schemas.openxmlformats.org/officeDocument/2006/relationships/image" Id="rId3"></Relationship><Relationship Target="../media/image4.jpeg" Type="http://schemas.openxmlformats.org/officeDocument/2006/relationships/image" Id="rId2"></Relationship><Relationship Target="../slideMasters/slideMaster1.xml" Type="http://schemas.openxmlformats.org/officeDocument/2006/relationships/slideMaster" Id="rId1"></Relationship><Relationship Target="../media/image6.jpeg" Type="http://schemas.openxmlformats.org/officeDocument/2006/relationships/image" Id="rId4"></Relationship></Relationships>
</file>

<file path=ppt/slideLayouts/_rels/slideLayout30.xml.rels><?xml version="1.0" encoding="UTF-8" ?><Relationships xmlns="http://schemas.openxmlformats.org/package/2006/relationships"><Relationship Target="../media/image12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1.xml.rels><?xml version="1.0" encoding="UTF-8" ?><Relationships xmlns="http://schemas.openxmlformats.org/package/2006/relationships"><Relationship Target="../media/image14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2.xml.rels><?xml version="1.0" encoding="UTF-8" ?><Relationships xmlns="http://schemas.openxmlformats.org/package/2006/relationships"><Relationship Target="../media/image15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3.xml.rels><?xml version="1.0" encoding="UTF-8" ?><Relationships xmlns="http://schemas.openxmlformats.org/package/2006/relationships"><Relationship Target="../media/image16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4.xml.rels><?xml version="1.0" encoding="UTF-8" ?><Relationships xmlns="http://schemas.openxmlformats.org/package/2006/relationships"><Relationship Target="../media/image17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5.xml.rels><?xml version="1.0" encoding="UTF-8" ?><Relationships xmlns="http://schemas.openxmlformats.org/package/2006/relationships"><Relationship Target="../media/image18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6.xml.rels><?xml version="1.0" encoding="UTF-8" ?><Relationships xmlns="http://schemas.openxmlformats.org/package/2006/relationships"><Relationship Target="../media/image20.png" Type="http://schemas.openxmlformats.org/officeDocument/2006/relationships/image" Id="rId3"></Relationship><Relationship Target="../media/image9.jp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7.xml.rels><?xml version="1.0" encoding="UTF-8" ?><Relationships xmlns="http://schemas.openxmlformats.org/package/2006/relationships"><Relationship Target="../media/image23.jpg" Type="http://schemas.openxmlformats.org/officeDocument/2006/relationships/image" Id="rId3"></Relationship><Relationship Target="../media/image22.pn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8.xml.rels><?xml version="1.0" encoding="UTF-8" ?><Relationships xmlns="http://schemas.openxmlformats.org/package/2006/relationships"><Relationship Target="../media/image22.png" Type="http://schemas.openxmlformats.org/officeDocument/2006/relationships/image" Id="rId2"></Relationship><Relationship Target="../slideMasters/slideMaster2.xml" Type="http://schemas.openxmlformats.org/officeDocument/2006/relationships/slideMaster" Id="rId1"></Relationship></Relationships>
</file>

<file path=ppt/slideLayouts/_rels/slideLayout39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4.xml.rels><?xml version="1.0" encoding="UTF-8" ?><Relationships xmlns="http://schemas.openxmlformats.org/package/2006/relationships"><Relationship Target="../media/image7.pn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40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41.xml.rels><?xml version="1.0" encoding="UTF-8" ?><Relationships xmlns="http://schemas.openxmlformats.org/package/2006/relationships"><Relationship Target="../slideMasters/slideMaster2.xml" Type="http://schemas.openxmlformats.org/officeDocument/2006/relationships/slideMaster" Id="rId1"></Relationship></Relationships>
</file>

<file path=ppt/slideLayouts/_rels/slideLayout5.xml.rels><?xml version="1.0" encoding="UTF-8" ?><Relationships xmlns="http://schemas.openxmlformats.org/package/2006/relationships"><Relationship Target="../media/image8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6.xml.rels><?xml version="1.0" encoding="UTF-8" ?><Relationships xmlns="http://schemas.openxmlformats.org/package/2006/relationships"><Relationship Target="../media/image9.jpg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7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8.xml.rels><?xml version="1.0" encoding="UTF-8" ?><Relationships xmlns="http://schemas.openxmlformats.org/package/2006/relationships"><Relationship Target="../media/image10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9.xml.rels><?xml version="1.0" encoding="UTF-8" ?><Relationships xmlns="http://schemas.openxmlformats.org/package/2006/relationships"><Relationship Target="../media/image1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F70286-028D-44ED-B6BC-EC6DE86B7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464D6F8-24EC-43DC-98BF-671718DF2EF6}"/>
              </a:ext>
            </a:extLst>
          </p:cNvPr>
          <p:cNvSpPr/>
          <p:nvPr userDrawn="1"/>
        </p:nvSpPr>
        <p:spPr>
          <a:xfrm rot="5400000">
            <a:off x="-422366" y="3851365"/>
            <a:ext cx="1942011" cy="1097280"/>
          </a:xfrm>
          <a:prstGeom prst="triangle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17340D38-2B77-4540-94B8-9EF3C73876CC}"/>
              </a:ext>
            </a:extLst>
          </p:cNvPr>
          <p:cNvSpPr/>
          <p:nvPr userDrawn="1"/>
        </p:nvSpPr>
        <p:spPr>
          <a:xfrm rot="10800000">
            <a:off x="4622542" y="-1"/>
            <a:ext cx="4528536" cy="4032927"/>
          </a:xfrm>
          <a:prstGeom prst="rtTriangle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B6CB69-F832-447F-868E-4E040195701D}"/>
              </a:ext>
            </a:extLst>
          </p:cNvPr>
          <p:cNvSpPr/>
          <p:nvPr userDrawn="1"/>
        </p:nvSpPr>
        <p:spPr>
          <a:xfrm rot="16200000">
            <a:off x="8067885" y="3959063"/>
            <a:ext cx="1009336" cy="1157059"/>
          </a:xfrm>
          <a:prstGeom prst="rtTriangle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0F6B80-2107-4DBA-8D3C-1730205ED4EE}"/>
              </a:ext>
            </a:extLst>
          </p:cNvPr>
          <p:cNvSpPr/>
          <p:nvPr userDrawn="1"/>
        </p:nvSpPr>
        <p:spPr>
          <a:xfrm>
            <a:off x="-7083" y="5042261"/>
            <a:ext cx="9158161" cy="18263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19A037-DA03-4C30-B9CC-99FADA3A8C9D}"/>
              </a:ext>
            </a:extLst>
          </p:cNvPr>
          <p:cNvSpPr txBox="1"/>
          <p:nvPr userDrawn="1"/>
        </p:nvSpPr>
        <p:spPr>
          <a:xfrm>
            <a:off x="1890713" y="6318965"/>
            <a:ext cx="53625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" dirty="0">
                <a:solidFill>
                  <a:schemeClr val="bg1"/>
                </a:solidFill>
              </a:rPr>
              <a:t>City Council Presentation </a:t>
            </a:r>
          </a:p>
          <a:p>
            <a:pPr algn="ctr">
              <a:spcBef>
                <a:spcPts val="600"/>
              </a:spcBef>
            </a:pPr>
            <a:r>
              <a:rPr lang="en-US" sz="800" dirty="0">
                <a:solidFill>
                  <a:schemeClr val="bg1"/>
                </a:solidFill>
              </a:rPr>
              <a:t>July 20, 2020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0E265D-29AA-4304-A266-420C32D1DE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05" y="5189847"/>
            <a:ext cx="2280191" cy="558415"/>
          </a:xfrm>
          <a:prstGeom prst="rect">
            <a:avLst/>
          </a:prstGeom>
        </p:spPr>
      </p:pic>
      <p:sp>
        <p:nvSpPr>
          <p:cNvPr id="25" name="Subtitle 4">
            <a:extLst>
              <a:ext uri="{FF2B5EF4-FFF2-40B4-BE49-F238E27FC236}">
                <a16:creationId xmlns:a16="http://schemas.microsoft.com/office/drawing/2014/main" id="{C0FBDA51-95C1-46AB-A8B4-603550CA9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7088" y="5895848"/>
            <a:ext cx="9151084" cy="5508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z="17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Walcott Heritage Farms</a:t>
            </a:r>
          </a:p>
        </p:txBody>
      </p:sp>
    </p:spTree>
    <p:extLst>
      <p:ext uri="{BB962C8B-B14F-4D97-AF65-F5344CB8AC3E}">
        <p14:creationId xmlns:p14="http://schemas.microsoft.com/office/powerpoint/2010/main" val="3018873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63" y="-1"/>
            <a:ext cx="9161461" cy="57259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388132"/>
            <a:ext cx="9161463" cy="1480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278159"/>
            <a:ext cx="79242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Frontage on 	Boston Post Road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7531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3AF4918-12CA-41F4-903A-4E218F9BF719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77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63" y="-1"/>
            <a:ext cx="9161463" cy="57259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388132"/>
            <a:ext cx="9161463" cy="1480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Building 400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F4BB146-0663-4C8C-BBF7-5F6FD9F235AF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671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29DC16-6D6D-43D6-BB27-D5B600DA4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r="689"/>
          <a:stretch/>
        </p:blipFill>
        <p:spPr>
          <a:xfrm>
            <a:off x="1345720" y="39461"/>
            <a:ext cx="6409423" cy="5628094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388132"/>
            <a:ext cx="9161463" cy="1480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88313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Building 400 Floor Plans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F4BB146-0663-4C8C-BBF7-5F6FD9F235AF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049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Club Room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897B089-3FD7-4AF1-9273-B2497DCE9D1D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126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387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Club Room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DDD0C-5BFE-4023-AA5A-716CADDA22BE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701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387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Game Room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DE60064-CEBB-4076-8DC9-10FEB23DDF8C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555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" y="0"/>
            <a:ext cx="9135532" cy="51387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Fitness Center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44ED159-1920-4306-83DB-180723D53AF7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730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" y="0"/>
            <a:ext cx="9135532" cy="51387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Fitness Center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A505841-C24E-4D5E-9E23-45E737050C27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327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CD8D6F-A15E-4B01-BF1D-B4371E354F0E}"/>
              </a:ext>
            </a:extLst>
          </p:cNvPr>
          <p:cNvCxnSpPr/>
          <p:nvPr userDrawn="1"/>
        </p:nvCxnSpPr>
        <p:spPr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4563A5-2242-4D30-A790-C28A9345BA77}"/>
              </a:ext>
            </a:extLst>
          </p:cNvPr>
          <p:cNvCxnSpPr/>
          <p:nvPr userDrawn="1"/>
        </p:nvCxnSpPr>
        <p:spPr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D24C47F-6BE7-42D5-972A-E09EDBDB8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9144000" cy="4366844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81594FD-59C2-47D9-ADB4-86EF4FE7FAC6}"/>
              </a:ext>
            </a:extLst>
          </p:cNvPr>
          <p:cNvSpPr/>
          <p:nvPr userDrawn="1"/>
        </p:nvSpPr>
        <p:spPr>
          <a:xfrm rot="5400000">
            <a:off x="-422366" y="3851365"/>
            <a:ext cx="1942011" cy="1097280"/>
          </a:xfrm>
          <a:prstGeom prst="triangle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F98E0535-DE02-4D62-86E0-869F311A9976}"/>
              </a:ext>
            </a:extLst>
          </p:cNvPr>
          <p:cNvSpPr/>
          <p:nvPr userDrawn="1"/>
        </p:nvSpPr>
        <p:spPr>
          <a:xfrm rot="10800000">
            <a:off x="4620008" y="-2"/>
            <a:ext cx="4528536" cy="4032927"/>
          </a:xfrm>
          <a:prstGeom prst="rtTriangle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86114AB-BF5F-4610-BFAE-F676A0A588EF}"/>
              </a:ext>
            </a:extLst>
          </p:cNvPr>
          <p:cNvSpPr/>
          <p:nvPr userDrawn="1"/>
        </p:nvSpPr>
        <p:spPr>
          <a:xfrm rot="16200000">
            <a:off x="8065350" y="3959063"/>
            <a:ext cx="1009336" cy="1157058"/>
          </a:xfrm>
          <a:prstGeom prst="rtTriangle">
            <a:avLst/>
          </a:prstGeom>
          <a:solidFill>
            <a:srgbClr val="FFFFFF">
              <a:alpha val="5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9F8276-E747-4426-B35E-316FB16C3D25}"/>
              </a:ext>
            </a:extLst>
          </p:cNvPr>
          <p:cNvSpPr/>
          <p:nvPr userDrawn="1"/>
        </p:nvSpPr>
        <p:spPr>
          <a:xfrm>
            <a:off x="-1" y="4373373"/>
            <a:ext cx="9162979" cy="2491158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86B9FFE5-E3AC-4EF0-B0F9-900524AFCAC5}"/>
              </a:ext>
            </a:extLst>
          </p:cNvPr>
          <p:cNvSpPr txBox="1">
            <a:spLocks/>
          </p:cNvSpPr>
          <p:nvPr userDrawn="1"/>
        </p:nvSpPr>
        <p:spPr>
          <a:xfrm>
            <a:off x="361950" y="4472387"/>
            <a:ext cx="11506200" cy="550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 panose="020B0604020202020204" pitchFamily="34" charset="0"/>
              </a:rPr>
              <a:t>Contact Us</a:t>
            </a: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E36385F9-7BC3-4B62-A605-197E9277DD22}"/>
              </a:ext>
            </a:extLst>
          </p:cNvPr>
          <p:cNvSpPr txBox="1"/>
          <p:nvPr userDrawn="1"/>
        </p:nvSpPr>
        <p:spPr>
          <a:xfrm>
            <a:off x="448112" y="5388486"/>
            <a:ext cx="1800000" cy="842576"/>
          </a:xfrm>
          <a:prstGeom prst="rect">
            <a:avLst/>
          </a:prstGeom>
        </p:spPr>
        <p:txBody>
          <a:bodyPr vert="horz" wrap="square" lIns="0" tIns="52107" rIns="0" bIns="0" rtlCol="0">
            <a:spAutoFit/>
          </a:bodyPr>
          <a:lstStyle/>
          <a:p>
            <a:pPr defTabSz="914400">
              <a:spcBef>
                <a:spcPts val="410"/>
              </a:spcBef>
            </a:pPr>
            <a:r>
              <a:rPr lang="en-US" sz="800" b="1" dirty="0">
                <a:solidFill>
                  <a:srgbClr val="FFFFFF"/>
                </a:solidFill>
                <a:latin typeface="Century Gothic" panose="020F0302020204030204"/>
              </a:rPr>
              <a:t>BOCA RATON</a:t>
            </a:r>
          </a:p>
          <a:p>
            <a:pPr defTabSz="914400">
              <a:spcBef>
                <a:spcPts val="410"/>
              </a:spcBef>
            </a:pPr>
            <a:r>
              <a:rPr lang="en-US" sz="800" i="1" dirty="0">
                <a:solidFill>
                  <a:srgbClr val="FFFFFF"/>
                </a:solidFill>
                <a:latin typeface="Century Gothic" panose="020F0302020204030204"/>
              </a:rPr>
              <a:t>Corporate HQ</a:t>
            </a:r>
            <a:endParaRPr sz="800" i="1" dirty="0">
              <a:solidFill>
                <a:srgbClr val="FFFFFF"/>
              </a:solidFill>
              <a:latin typeface="Century Gothic" panose="020F0302020204030204"/>
            </a:endParaRPr>
          </a:p>
          <a:p>
            <a:pPr marR="4483"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150 E</a:t>
            </a:r>
            <a:r>
              <a:rPr lang="en-US" sz="800" dirty="0">
                <a:solidFill>
                  <a:srgbClr val="FFFFFF"/>
                </a:solidFill>
                <a:latin typeface="Century Gothic" panose="020F0302020204030204"/>
              </a:rPr>
              <a:t>ast</a:t>
            </a:r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 Palmetto Park Road Suite 700</a:t>
            </a:r>
            <a:r>
              <a:rPr lang="en-US" sz="800" dirty="0">
                <a:solidFill>
                  <a:srgbClr val="FFFFFF"/>
                </a:solidFill>
                <a:latin typeface="Century Gothic" panose="020F0302020204030204"/>
              </a:rPr>
              <a:t> </a:t>
            </a:r>
          </a:p>
          <a:p>
            <a:pPr marR="4483"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Boca Raton, FL 33432</a:t>
            </a:r>
          </a:p>
          <a:p>
            <a:pPr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561.961.7961</a:t>
            </a: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987C4504-8C57-4B1F-A7AD-0539A6250A15}"/>
              </a:ext>
            </a:extLst>
          </p:cNvPr>
          <p:cNvSpPr txBox="1"/>
          <p:nvPr userDrawn="1"/>
        </p:nvSpPr>
        <p:spPr>
          <a:xfrm>
            <a:off x="2370658" y="5422661"/>
            <a:ext cx="1801368" cy="1020008"/>
          </a:xfrm>
          <a:prstGeom prst="rect">
            <a:avLst/>
          </a:prstGeom>
        </p:spPr>
        <p:txBody>
          <a:bodyPr vert="horz" wrap="square" lIns="0" tIns="13447" rIns="0" bIns="0" rtlCol="0">
            <a:noAutofit/>
          </a:bodyPr>
          <a:lstStyle/>
          <a:p>
            <a:pPr defTabSz="914400">
              <a:tabLst>
                <a:tab pos="1589639" algn="l"/>
              </a:tabLst>
            </a:pPr>
            <a:r>
              <a:rPr lang="en-US" sz="800" b="1" dirty="0">
                <a:solidFill>
                  <a:srgbClr val="FFFFFF"/>
                </a:solidFill>
                <a:latin typeface="Century Gothic" panose="020F0302020204030204"/>
              </a:rPr>
              <a:t>ATLANTA	</a:t>
            </a:r>
          </a:p>
          <a:p>
            <a:pPr marR="4483" defTabSz="914400">
              <a:spcAft>
                <a:spcPts val="300"/>
              </a:spcAft>
              <a:tabLst>
                <a:tab pos="1589639" algn="l"/>
              </a:tabLst>
            </a:pPr>
            <a:endParaRPr lang="en-US" sz="800" dirty="0">
              <a:solidFill>
                <a:srgbClr val="FFFFFF"/>
              </a:solidFill>
              <a:latin typeface="Century Gothic" panose="020F0302020204030204"/>
            </a:endParaRPr>
          </a:p>
          <a:p>
            <a:pPr marR="4483" defTabSz="914400">
              <a:tabLst>
                <a:tab pos="1589639" algn="l"/>
              </a:tabLst>
            </a:pPr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3475 Piedmont Road NE</a:t>
            </a:r>
            <a:endParaRPr lang="en-US" sz="800" dirty="0">
              <a:solidFill>
                <a:srgbClr val="FFFFFF"/>
              </a:solidFill>
              <a:latin typeface="Century Gothic" panose="020F0302020204030204"/>
            </a:endParaRPr>
          </a:p>
          <a:p>
            <a:pPr marR="4483" defTabSz="914400">
              <a:tabLst>
                <a:tab pos="1589639" algn="l"/>
              </a:tabLst>
            </a:pPr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Suite 1640	</a:t>
            </a:r>
            <a:endParaRPr lang="en-US" sz="800" dirty="0">
              <a:solidFill>
                <a:srgbClr val="FFFFFF"/>
              </a:solidFill>
              <a:latin typeface="Century Gothic" panose="020F0302020204030204"/>
            </a:endParaRPr>
          </a:p>
          <a:p>
            <a:pPr marR="4483" defTabSz="914400">
              <a:tabLst>
                <a:tab pos="1589639" algn="l"/>
              </a:tabLst>
            </a:pPr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Atlanta, GA 30305	</a:t>
            </a:r>
          </a:p>
          <a:p>
            <a:pPr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770.817.5959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118E861D-945F-4C2F-8E0D-2138F2B409E2}"/>
              </a:ext>
            </a:extLst>
          </p:cNvPr>
          <p:cNvSpPr txBox="1"/>
          <p:nvPr userDrawn="1"/>
        </p:nvSpPr>
        <p:spPr>
          <a:xfrm>
            <a:off x="3941785" y="5377481"/>
            <a:ext cx="1801368" cy="1057416"/>
          </a:xfrm>
          <a:prstGeom prst="rect">
            <a:avLst/>
          </a:prstGeom>
        </p:spPr>
        <p:txBody>
          <a:bodyPr vert="horz" wrap="square" lIns="0" tIns="56590" rIns="0" bIns="0" rtlCol="0">
            <a:noAutofit/>
          </a:bodyPr>
          <a:lstStyle/>
          <a:p>
            <a:pPr defTabSz="914400"/>
            <a:r>
              <a:rPr lang="en-US" sz="800" b="1" dirty="0">
                <a:solidFill>
                  <a:srgbClr val="FFFFFF"/>
                </a:solidFill>
                <a:latin typeface="Century Gothic" panose="020F0302020204030204"/>
              </a:rPr>
              <a:t>DALLAS</a:t>
            </a:r>
          </a:p>
          <a:p>
            <a:pPr defTabSz="914400">
              <a:spcAft>
                <a:spcPts val="300"/>
              </a:spcAft>
            </a:pPr>
            <a:endParaRPr lang="en-IE" sz="800" dirty="0">
              <a:solidFill>
                <a:srgbClr val="FFFFFF"/>
              </a:solidFill>
              <a:latin typeface="Century Gothic" panose="020F0302020204030204"/>
            </a:endParaRPr>
          </a:p>
          <a:p>
            <a:pPr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13355 Noel Road</a:t>
            </a:r>
          </a:p>
          <a:p>
            <a:pPr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Suite 1310</a:t>
            </a:r>
          </a:p>
          <a:p>
            <a:pPr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Dallas, TX 75240</a:t>
            </a:r>
          </a:p>
          <a:p>
            <a:pPr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216.261.3400</a:t>
            </a: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FCD3ABE9-A3E2-43D0-870B-E921EAEE85FB}"/>
              </a:ext>
            </a:extLst>
          </p:cNvPr>
          <p:cNvSpPr txBox="1"/>
          <p:nvPr userDrawn="1"/>
        </p:nvSpPr>
        <p:spPr>
          <a:xfrm>
            <a:off x="5126708" y="5375361"/>
            <a:ext cx="1801368" cy="1044592"/>
          </a:xfrm>
          <a:prstGeom prst="rect">
            <a:avLst/>
          </a:prstGeom>
        </p:spPr>
        <p:txBody>
          <a:bodyPr vert="horz" wrap="square" lIns="0" tIns="56590" rIns="0" bIns="0" rtlCol="0">
            <a:noAutofit/>
          </a:bodyPr>
          <a:lstStyle/>
          <a:p>
            <a:pPr defTabSz="914400"/>
            <a:r>
              <a:rPr lang="en-US" sz="800" b="1" dirty="0">
                <a:solidFill>
                  <a:srgbClr val="FFFFFF"/>
                </a:solidFill>
                <a:latin typeface="Century Gothic" panose="020F0302020204030204"/>
              </a:rPr>
              <a:t>STAMFORD</a:t>
            </a:r>
          </a:p>
          <a:p>
            <a:pPr marR="4483" defTabSz="914400">
              <a:spcAft>
                <a:spcPts val="300"/>
              </a:spcAft>
            </a:pPr>
            <a:endParaRPr lang="en-IE" sz="800" dirty="0">
              <a:solidFill>
                <a:srgbClr val="FFFFFF"/>
              </a:solidFill>
              <a:latin typeface="Century Gothic" panose="020F0302020204030204"/>
            </a:endParaRPr>
          </a:p>
          <a:p>
            <a:pPr marR="4483"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9 West Broad Street</a:t>
            </a:r>
            <a:r>
              <a:rPr lang="en-US" sz="800" dirty="0">
                <a:solidFill>
                  <a:srgbClr val="FFFFFF"/>
                </a:solidFill>
                <a:latin typeface="Century Gothic" panose="020F0302020204030204"/>
              </a:rPr>
              <a:t> </a:t>
            </a:r>
          </a:p>
          <a:p>
            <a:pPr marR="4483"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Suite 800</a:t>
            </a:r>
          </a:p>
          <a:p>
            <a:pPr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Stamford, CT 06902</a:t>
            </a:r>
          </a:p>
          <a:p>
            <a:pPr defTabSz="914400"/>
            <a:r>
              <a:rPr sz="800" dirty="0">
                <a:solidFill>
                  <a:srgbClr val="FFFFFF"/>
                </a:solidFill>
                <a:latin typeface="Century Gothic" panose="020F0302020204030204"/>
              </a:rPr>
              <a:t>203.210.2700</a:t>
            </a: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9136EA71-EC92-486D-813D-C388045403EC}"/>
              </a:ext>
            </a:extLst>
          </p:cNvPr>
          <p:cNvSpPr txBox="1"/>
          <p:nvPr userDrawn="1"/>
        </p:nvSpPr>
        <p:spPr>
          <a:xfrm>
            <a:off x="448112" y="4981452"/>
            <a:ext cx="8695887" cy="237282"/>
          </a:xfrm>
          <a:prstGeom prst="rect">
            <a:avLst/>
          </a:prstGeom>
        </p:spPr>
        <p:txBody>
          <a:bodyPr vert="horz" wrap="square" lIns="0" tIns="52107" rIns="0" bIns="0" rtlCol="0">
            <a:spAutoFit/>
          </a:bodyPr>
          <a:lstStyle/>
          <a:p>
            <a:pPr defTabSz="914400">
              <a:spcBef>
                <a:spcPts val="410"/>
              </a:spcBef>
            </a:pPr>
            <a:r>
              <a:rPr lang="en-US" sz="1200" dirty="0">
                <a:solidFill>
                  <a:srgbClr val="FFFFFF"/>
                </a:solidFill>
                <a:latin typeface="Century Gothic" panose="020F03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investments@waypointrei.com</a:t>
            </a:r>
            <a:r>
              <a:rPr lang="en-US" sz="1200" dirty="0">
                <a:solidFill>
                  <a:srgbClr val="FFFFFF"/>
                </a:solidFill>
                <a:latin typeface="Century Gothic" panose="020F0302020204030204"/>
              </a:rPr>
              <a:t>    |    203.210.2700   |   </a:t>
            </a:r>
            <a:r>
              <a:rPr lang="en-US" sz="1200" dirty="0">
                <a:solidFill>
                  <a:srgbClr val="00BBF0"/>
                </a:solidFill>
                <a:latin typeface="Century Gothic" panose="020F0302020204030204"/>
              </a:rPr>
              <a:t>www.waypointrei.com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073113-4E29-4C7E-A209-1326C99376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92" y="341145"/>
            <a:ext cx="2917613" cy="7145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5059CB-AE4D-4237-A3CB-BFD7B38A183E}"/>
              </a:ext>
            </a:extLst>
          </p:cNvPr>
          <p:cNvCxnSpPr>
            <a:cxnSpLocks/>
          </p:cNvCxnSpPr>
          <p:nvPr userDrawn="1"/>
        </p:nvCxnSpPr>
        <p:spPr>
          <a:xfrm>
            <a:off x="357803" y="4614016"/>
            <a:ext cx="0" cy="2511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037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7B747D9-666A-43B8-93C0-759CA00B302D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ABFB7F6-C02D-4B5B-B831-E3A2C7CC9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9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750D3318-DE8C-4AAF-9D5D-278CEF8BB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17463" y="0"/>
            <a:ext cx="9161463" cy="4154829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BFB16F-FF73-4196-A9A1-FAB20F4C2DB1}"/>
              </a:ext>
            </a:extLst>
          </p:cNvPr>
          <p:cNvSpPr/>
          <p:nvPr userDrawn="1"/>
        </p:nvSpPr>
        <p:spPr>
          <a:xfrm>
            <a:off x="-17463" y="4925081"/>
            <a:ext cx="9161463" cy="1943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C49B39-9B6F-40AF-AB9E-82F71ACA8B31}"/>
              </a:ext>
            </a:extLst>
          </p:cNvPr>
          <p:cNvCxnSpPr>
            <a:cxnSpLocks/>
          </p:cNvCxnSpPr>
          <p:nvPr userDrawn="1"/>
        </p:nvCxnSpPr>
        <p:spPr>
          <a:xfrm>
            <a:off x="287384" y="4329790"/>
            <a:ext cx="0" cy="33092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38">
            <a:extLst>
              <a:ext uri="{FF2B5EF4-FFF2-40B4-BE49-F238E27FC236}">
                <a16:creationId xmlns:a16="http://schemas.microsoft.com/office/drawing/2014/main" id="{29215C8B-DB38-4B7F-AEAC-CEFECD338B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3730" y="4261449"/>
            <a:ext cx="8557365" cy="497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Project Site</a:t>
            </a:r>
          </a:p>
        </p:txBody>
      </p: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501853AD-44FF-4CB1-B270-F840165DD7EE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094D1-435C-4464-920F-AFD161A5D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466" cy="492508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18CDDC-04E8-4FD0-A3A5-65E81A919C7E}"/>
              </a:ext>
            </a:extLst>
          </p:cNvPr>
          <p:cNvCxnSpPr>
            <a:cxnSpLocks/>
          </p:cNvCxnSpPr>
          <p:nvPr userDrawn="1"/>
        </p:nvCxnSpPr>
        <p:spPr>
          <a:xfrm flipH="1">
            <a:off x="3735238" y="1837426"/>
            <a:ext cx="445962" cy="1407834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D333E8-14B3-4EBF-977F-FC7B75A66826}"/>
              </a:ext>
            </a:extLst>
          </p:cNvPr>
          <p:cNvCxnSpPr>
            <a:cxnSpLocks/>
          </p:cNvCxnSpPr>
          <p:nvPr userDrawn="1"/>
        </p:nvCxnSpPr>
        <p:spPr>
          <a:xfrm flipH="1">
            <a:off x="3717777" y="3207391"/>
            <a:ext cx="348828" cy="37869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39E128-79E3-4E3F-9989-54214F3AD026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6605" y="3107313"/>
            <a:ext cx="36088" cy="107372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94E2BA-A96E-4C22-920E-55BD35832BC3}"/>
              </a:ext>
            </a:extLst>
          </p:cNvPr>
          <p:cNvCxnSpPr>
            <a:cxnSpLocks/>
          </p:cNvCxnSpPr>
          <p:nvPr userDrawn="1"/>
        </p:nvCxnSpPr>
        <p:spPr>
          <a:xfrm flipH="1">
            <a:off x="4093198" y="2980706"/>
            <a:ext cx="384494" cy="13706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2859BB-260D-4ED9-BA32-1D727D12AEB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171964" y="1837427"/>
            <a:ext cx="664812" cy="41316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360636-F840-4D4C-9EBC-9EA46CC94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4672412" y="2241843"/>
            <a:ext cx="173095" cy="433949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9F17814-1930-4E92-A96A-24BBEC02413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97206" y="2661841"/>
            <a:ext cx="83127" cy="67732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24168D-E8F2-4279-840E-C8988CF56A1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026104" y="2333501"/>
            <a:ext cx="189165" cy="71371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F4E7DE2-EB74-49EF-8CFC-189F669FB150}"/>
              </a:ext>
            </a:extLst>
          </p:cNvPr>
          <p:cNvCxnSpPr>
            <a:cxnSpLocks/>
          </p:cNvCxnSpPr>
          <p:nvPr userDrawn="1"/>
        </p:nvCxnSpPr>
        <p:spPr>
          <a:xfrm flipV="1">
            <a:off x="4917757" y="2313110"/>
            <a:ext cx="108346" cy="30386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5419CF-45BF-47F5-BDBA-6304F42752F2}"/>
              </a:ext>
            </a:extLst>
          </p:cNvPr>
          <p:cNvCxnSpPr>
            <a:cxnSpLocks/>
          </p:cNvCxnSpPr>
          <p:nvPr userDrawn="1"/>
        </p:nvCxnSpPr>
        <p:spPr>
          <a:xfrm flipH="1">
            <a:off x="5108013" y="2404872"/>
            <a:ext cx="90330" cy="144414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5DE7054-E115-49A8-91D6-FD0E72138DBE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7757" y="2541343"/>
            <a:ext cx="202931" cy="7562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A69AED9-D166-491F-B202-A530BB0B0FAF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5186" y="2674488"/>
            <a:ext cx="426536" cy="188785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13DD707-E764-4F85-9122-DEA3BAFFF603}"/>
              </a:ext>
            </a:extLst>
          </p:cNvPr>
          <p:cNvCxnSpPr>
            <a:cxnSpLocks/>
          </p:cNvCxnSpPr>
          <p:nvPr userDrawn="1"/>
        </p:nvCxnSpPr>
        <p:spPr>
          <a:xfrm flipH="1">
            <a:off x="4645819" y="2856476"/>
            <a:ext cx="101192" cy="212955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3556301-7EEF-479F-8D70-3095C4B24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7266" y="2723555"/>
            <a:ext cx="128962" cy="26918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3F6FE54-1B38-4709-A930-A2E5E87D3C75}"/>
              </a:ext>
            </a:extLst>
          </p:cNvPr>
          <p:cNvCxnSpPr>
            <a:cxnSpLocks/>
          </p:cNvCxnSpPr>
          <p:nvPr userDrawn="1"/>
        </p:nvCxnSpPr>
        <p:spPr>
          <a:xfrm>
            <a:off x="4643505" y="3049239"/>
            <a:ext cx="35656" cy="81416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FE660FD-8A76-4954-AFC6-589EF9B67D91}"/>
              </a:ext>
            </a:extLst>
          </p:cNvPr>
          <p:cNvCxnSpPr>
            <a:cxnSpLocks/>
          </p:cNvCxnSpPr>
          <p:nvPr userDrawn="1"/>
        </p:nvCxnSpPr>
        <p:spPr>
          <a:xfrm flipH="1">
            <a:off x="4664541" y="3117773"/>
            <a:ext cx="15792" cy="114466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0C3BC2E-E027-4CA5-9F84-8F46D73928F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658029" y="3214685"/>
            <a:ext cx="228840" cy="148575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4A7BF32-79D9-46FC-979F-1AF939DD2B89}"/>
              </a:ext>
            </a:extLst>
          </p:cNvPr>
          <p:cNvCxnSpPr>
            <a:cxnSpLocks/>
          </p:cNvCxnSpPr>
          <p:nvPr userDrawn="1"/>
        </p:nvCxnSpPr>
        <p:spPr>
          <a:xfrm flipH="1">
            <a:off x="5139620" y="2661914"/>
            <a:ext cx="33080" cy="13531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75920CE-BDBF-4191-BA1B-683984D37830}"/>
              </a:ext>
            </a:extLst>
          </p:cNvPr>
          <p:cNvCxnSpPr>
            <a:cxnSpLocks/>
          </p:cNvCxnSpPr>
          <p:nvPr userDrawn="1"/>
        </p:nvCxnSpPr>
        <p:spPr>
          <a:xfrm>
            <a:off x="5132647" y="2785983"/>
            <a:ext cx="163003" cy="149009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B9CCF34-73F4-4999-BA88-59A381F6C860}"/>
              </a:ext>
            </a:extLst>
          </p:cNvPr>
          <p:cNvCxnSpPr>
            <a:cxnSpLocks/>
          </p:cNvCxnSpPr>
          <p:nvPr userDrawn="1"/>
        </p:nvCxnSpPr>
        <p:spPr>
          <a:xfrm flipV="1">
            <a:off x="4971930" y="2918150"/>
            <a:ext cx="323720" cy="624453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3D2DDE9-9B29-4485-A037-5C5313FC51F8}"/>
              </a:ext>
            </a:extLst>
          </p:cNvPr>
          <p:cNvCxnSpPr>
            <a:cxnSpLocks/>
          </p:cNvCxnSpPr>
          <p:nvPr userDrawn="1"/>
        </p:nvCxnSpPr>
        <p:spPr>
          <a:xfrm flipH="1">
            <a:off x="4858815" y="3349967"/>
            <a:ext cx="38355" cy="9749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983F44B-9D0D-46B7-B83D-32F85F388818}"/>
              </a:ext>
            </a:extLst>
          </p:cNvPr>
          <p:cNvCxnSpPr>
            <a:cxnSpLocks/>
          </p:cNvCxnSpPr>
          <p:nvPr userDrawn="1"/>
        </p:nvCxnSpPr>
        <p:spPr>
          <a:xfrm>
            <a:off x="4855249" y="3435928"/>
            <a:ext cx="133470" cy="104011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CBFC77BD-EAE1-480C-9AA5-60CBB5D4F85F}"/>
              </a:ext>
            </a:extLst>
          </p:cNvPr>
          <p:cNvSpPr txBox="1"/>
          <p:nvPr userDrawn="1"/>
        </p:nvSpPr>
        <p:spPr>
          <a:xfrm>
            <a:off x="140269" y="5057248"/>
            <a:ext cx="65145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Walcott Heritage Farms - Project Site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339 Boston Post Rd. E.</a:t>
            </a:r>
          </a:p>
          <a:p>
            <a:endParaRPr lang="en-US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2524CF-367C-4CF3-8BE5-4881D7CDBCCC}"/>
              </a:ext>
            </a:extLst>
          </p:cNvPr>
          <p:cNvSpPr/>
          <p:nvPr userDrawn="1"/>
        </p:nvSpPr>
        <p:spPr>
          <a:xfrm>
            <a:off x="2395490" y="1423933"/>
            <a:ext cx="3243309" cy="278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Project Site</a:t>
            </a:r>
          </a:p>
        </p:txBody>
      </p:sp>
    </p:spTree>
    <p:extLst>
      <p:ext uri="{BB962C8B-B14F-4D97-AF65-F5344CB8AC3E}">
        <p14:creationId xmlns:p14="http://schemas.microsoft.com/office/powerpoint/2010/main" val="832665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7B747D9-666A-43B8-93C0-759CA00B302D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ABFB7F6-C02D-4B5B-B831-E3A2C7CC9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64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7B747D9-666A-43B8-93C0-759CA00B302D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ABFB7F6-C02D-4B5B-B831-E3A2C7CC9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9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F70286-028D-44ED-B6BC-EC6DE86B7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464D6F8-24EC-43DC-98BF-671718DF2EF6}"/>
              </a:ext>
            </a:extLst>
          </p:cNvPr>
          <p:cNvSpPr/>
          <p:nvPr userDrawn="1"/>
        </p:nvSpPr>
        <p:spPr>
          <a:xfrm rot="5400000">
            <a:off x="-422366" y="3851365"/>
            <a:ext cx="1942011" cy="1097280"/>
          </a:xfrm>
          <a:prstGeom prst="triangle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17340D38-2B77-4540-94B8-9EF3C73876CC}"/>
              </a:ext>
            </a:extLst>
          </p:cNvPr>
          <p:cNvSpPr/>
          <p:nvPr userDrawn="1"/>
        </p:nvSpPr>
        <p:spPr>
          <a:xfrm rot="10800000">
            <a:off x="4622542" y="-1"/>
            <a:ext cx="4528536" cy="4032927"/>
          </a:xfrm>
          <a:prstGeom prst="rtTriangle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B6CB69-F832-447F-868E-4E040195701D}"/>
              </a:ext>
            </a:extLst>
          </p:cNvPr>
          <p:cNvSpPr/>
          <p:nvPr userDrawn="1"/>
        </p:nvSpPr>
        <p:spPr>
          <a:xfrm rot="16200000">
            <a:off x="8067885" y="3959063"/>
            <a:ext cx="1009336" cy="1157059"/>
          </a:xfrm>
          <a:prstGeom prst="rtTriangle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0F6B80-2107-4DBA-8D3C-1730205ED4EE}"/>
              </a:ext>
            </a:extLst>
          </p:cNvPr>
          <p:cNvSpPr/>
          <p:nvPr userDrawn="1"/>
        </p:nvSpPr>
        <p:spPr>
          <a:xfrm>
            <a:off x="-7083" y="5042261"/>
            <a:ext cx="9158161" cy="18263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19A037-DA03-4C30-B9CC-99FADA3A8C9D}"/>
              </a:ext>
            </a:extLst>
          </p:cNvPr>
          <p:cNvSpPr txBox="1"/>
          <p:nvPr userDrawn="1"/>
        </p:nvSpPr>
        <p:spPr>
          <a:xfrm>
            <a:off x="1890713" y="6318965"/>
            <a:ext cx="53625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" dirty="0">
                <a:solidFill>
                  <a:schemeClr val="bg1"/>
                </a:solidFill>
              </a:rPr>
              <a:t>City Council Presentation </a:t>
            </a:r>
          </a:p>
          <a:p>
            <a:pPr algn="ctr">
              <a:spcBef>
                <a:spcPts val="600"/>
              </a:spcBef>
            </a:pPr>
            <a:r>
              <a:rPr lang="en-US" sz="800" dirty="0">
                <a:solidFill>
                  <a:schemeClr val="bg1"/>
                </a:solidFill>
              </a:rPr>
              <a:t>June 8, 2020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0E265D-29AA-4304-A266-420C32D1DE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05" y="5189847"/>
            <a:ext cx="2280191" cy="558415"/>
          </a:xfrm>
          <a:prstGeom prst="rect">
            <a:avLst/>
          </a:prstGeom>
        </p:spPr>
      </p:pic>
      <p:sp>
        <p:nvSpPr>
          <p:cNvPr id="25" name="Subtitle 4">
            <a:extLst>
              <a:ext uri="{FF2B5EF4-FFF2-40B4-BE49-F238E27FC236}">
                <a16:creationId xmlns:a16="http://schemas.microsoft.com/office/drawing/2014/main" id="{C0FBDA51-95C1-46AB-A8B4-603550CA9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7088" y="5895848"/>
            <a:ext cx="9151084" cy="5508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z="17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Walcott Heritage Farms</a:t>
            </a:r>
          </a:p>
          <a:p>
            <a:endParaRPr lang="en-US" sz="175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  <a:p>
            <a:endParaRPr lang="en-US" sz="175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64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6DCC80-EC0B-4D92-9780-2DE1F6371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193" y="3487781"/>
            <a:ext cx="4499807" cy="3370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8BCAF-2F6F-4C95-914F-AFE9831FD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487780"/>
            <a:ext cx="4499807" cy="337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4B943-DB91-4A84-A858-4250610AB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2" cy="33996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930158-6E91-4D29-BB5C-FA49013A27B8}"/>
              </a:ext>
            </a:extLst>
          </p:cNvPr>
          <p:cNvSpPr/>
          <p:nvPr userDrawn="1"/>
        </p:nvSpPr>
        <p:spPr>
          <a:xfrm>
            <a:off x="6352674" y="2442754"/>
            <a:ext cx="2807375" cy="444135"/>
          </a:xfrm>
          <a:prstGeom prst="rect">
            <a:avLst/>
          </a:prstGeom>
          <a:solidFill>
            <a:srgbClr val="1C2C5E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1200" dirty="0">
                <a:latin typeface="Century Gothic" panose="020B0502020202020204" pitchFamily="34" charset="0"/>
              </a:rPr>
              <a:t>CONVENTIONAL  MULTIFAMILY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8212E-B841-4069-8666-0D15CA742311}"/>
              </a:ext>
            </a:extLst>
          </p:cNvPr>
          <p:cNvSpPr/>
          <p:nvPr userDrawn="1"/>
        </p:nvSpPr>
        <p:spPr>
          <a:xfrm>
            <a:off x="-2" y="5812971"/>
            <a:ext cx="1852865" cy="444137"/>
          </a:xfrm>
          <a:prstGeom prst="rect">
            <a:avLst/>
          </a:prstGeom>
          <a:solidFill>
            <a:srgbClr val="1C2C5E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200" dirty="0">
                <a:latin typeface="Century Gothic" panose="020B0502020202020204" pitchFamily="34" charset="0"/>
              </a:rPr>
              <a:t>STUDENT HOUSING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0AC6F9-2C92-4545-BAF7-644A51E563AB}"/>
              </a:ext>
            </a:extLst>
          </p:cNvPr>
          <p:cNvSpPr/>
          <p:nvPr userDrawn="1"/>
        </p:nvSpPr>
        <p:spPr>
          <a:xfrm>
            <a:off x="7363326" y="5812971"/>
            <a:ext cx="1772657" cy="444137"/>
          </a:xfrm>
          <a:prstGeom prst="rect">
            <a:avLst/>
          </a:prstGeom>
          <a:solidFill>
            <a:srgbClr val="1C2C5E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1200" dirty="0">
                <a:latin typeface="Century Gothic" panose="020B0502020202020204" pitchFamily="34" charset="0"/>
              </a:rPr>
              <a:t>SENIOR HOUSING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D525C18-526C-4ABC-8828-7758C433E929}"/>
              </a:ext>
            </a:extLst>
          </p:cNvPr>
          <p:cNvSpPr/>
          <p:nvPr userDrawn="1"/>
        </p:nvSpPr>
        <p:spPr>
          <a:xfrm rot="10800000" flipH="1">
            <a:off x="0" y="-3"/>
            <a:ext cx="4850674" cy="4389122"/>
          </a:xfrm>
          <a:prstGeom prst="rt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D7F884-EF55-4DCE-985F-674830F068AB}"/>
              </a:ext>
            </a:extLst>
          </p:cNvPr>
          <p:cNvSpPr txBox="1">
            <a:spLocks/>
          </p:cNvSpPr>
          <p:nvPr userDrawn="1"/>
        </p:nvSpPr>
        <p:spPr>
          <a:xfrm>
            <a:off x="340621" y="418538"/>
            <a:ext cx="2418613" cy="1193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We </a:t>
            </a:r>
            <a:r>
              <a:rPr lang="en-IE" sz="2200" dirty="0">
                <a:solidFill>
                  <a:srgbClr val="3FD6FF"/>
                </a:solidFill>
                <a:latin typeface="Century Gothic" panose="020B0502020202020204" pitchFamily="34" charset="0"/>
              </a:rPr>
              <a:t>Acquire, Build &amp; Operate</a:t>
            </a:r>
            <a:br>
              <a:rPr lang="en-IE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IE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Rental Housing Properties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0F881B-97A2-4E21-B178-C3ABE627DCDF}"/>
              </a:ext>
            </a:extLst>
          </p:cNvPr>
          <p:cNvCxnSpPr>
            <a:cxnSpLocks/>
          </p:cNvCxnSpPr>
          <p:nvPr userDrawn="1"/>
        </p:nvCxnSpPr>
        <p:spPr>
          <a:xfrm>
            <a:off x="300490" y="362608"/>
            <a:ext cx="0" cy="2462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D842391-75F9-4B64-919A-D32BE0A942D2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667A2C-F55C-4A98-9B83-586670B3FB08}"/>
              </a:ext>
            </a:extLst>
          </p:cNvPr>
          <p:cNvSpPr/>
          <p:nvPr userDrawn="1"/>
        </p:nvSpPr>
        <p:spPr>
          <a:xfrm>
            <a:off x="2225615" y="2976112"/>
            <a:ext cx="4850675" cy="141300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5DCE68-6FA4-4727-841F-F1710EBA8D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08" y="3116302"/>
            <a:ext cx="4667630" cy="1143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626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36E51-27B5-4651-B5C5-41019AB60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23" y="-1"/>
            <a:ext cx="9161223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29EC6F-C46A-4953-93F8-6EE4333FE362}"/>
              </a:ext>
            </a:extLst>
          </p:cNvPr>
          <p:cNvSpPr/>
          <p:nvPr userDrawn="1"/>
        </p:nvSpPr>
        <p:spPr>
          <a:xfrm>
            <a:off x="0" y="461560"/>
            <a:ext cx="9144000" cy="6858001"/>
          </a:xfrm>
          <a:prstGeom prst="rect">
            <a:avLst/>
          </a:pr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B8A279-BB4C-4230-8C20-FD64FC879DE3}"/>
              </a:ext>
            </a:extLst>
          </p:cNvPr>
          <p:cNvSpPr/>
          <p:nvPr userDrawn="1"/>
        </p:nvSpPr>
        <p:spPr>
          <a:xfrm>
            <a:off x="-17221" y="4182039"/>
            <a:ext cx="9161221" cy="26865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23C084FE-8E45-47FD-83C5-8769DC99282D}"/>
              </a:ext>
            </a:extLst>
          </p:cNvPr>
          <p:cNvSpPr txBox="1">
            <a:spLocks/>
          </p:cNvSpPr>
          <p:nvPr userDrawn="1"/>
        </p:nvSpPr>
        <p:spPr>
          <a:xfrm>
            <a:off x="353685" y="4281796"/>
            <a:ext cx="8790315" cy="426913"/>
          </a:xfrm>
          <a:prstGeom prst="rect">
            <a:avLst/>
          </a:prstGeom>
        </p:spPr>
        <p:txBody>
          <a:bodyPr vert="horz" wrap="square" lIns="90000" tIns="46800" rIns="90000" bIns="4680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06" algn="l">
              <a:spcBef>
                <a:spcPts val="124"/>
              </a:spcBef>
            </a:pPr>
            <a:r>
              <a:rPr lang="en-US" sz="2400" dirty="0">
                <a:solidFill>
                  <a:schemeClr val="bg1"/>
                </a:solidFill>
                <a:latin typeface="Century Gothic (Headings)"/>
              </a:rPr>
              <a:t>Waypoint Real Estate Investments is: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F33099-9B11-4029-BFFA-A31F5BCDD7C9}"/>
              </a:ext>
            </a:extLst>
          </p:cNvPr>
          <p:cNvCxnSpPr>
            <a:cxnSpLocks/>
          </p:cNvCxnSpPr>
          <p:nvPr userDrawn="1"/>
        </p:nvCxnSpPr>
        <p:spPr>
          <a:xfrm>
            <a:off x="287384" y="4329790"/>
            <a:ext cx="0" cy="33092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1B87D7-BB4A-403F-8C4D-D86805475460}"/>
              </a:ext>
            </a:extLst>
          </p:cNvPr>
          <p:cNvGrpSpPr/>
          <p:nvPr userDrawn="1"/>
        </p:nvGrpSpPr>
        <p:grpSpPr>
          <a:xfrm>
            <a:off x="321491" y="4948888"/>
            <a:ext cx="935542" cy="896540"/>
            <a:chOff x="353684" y="3024101"/>
            <a:chExt cx="1023424" cy="89654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401155-B96E-4CD0-A74A-263980625591}"/>
                </a:ext>
              </a:extLst>
            </p:cNvPr>
            <p:cNvSpPr txBox="1"/>
            <p:nvPr/>
          </p:nvSpPr>
          <p:spPr>
            <a:xfrm>
              <a:off x="353684" y="3024101"/>
              <a:ext cx="549699" cy="6463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E263B2-9696-4994-A99E-D158414CF16D}"/>
                </a:ext>
              </a:extLst>
            </p:cNvPr>
            <p:cNvSpPr txBox="1"/>
            <p:nvPr/>
          </p:nvSpPr>
          <p:spPr>
            <a:xfrm>
              <a:off x="353684" y="3643642"/>
              <a:ext cx="1023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OFFICES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1FAAF3-5C72-408F-A298-E16CBE81E0AE}"/>
              </a:ext>
            </a:extLst>
          </p:cNvPr>
          <p:cNvGrpSpPr/>
          <p:nvPr userDrawn="1"/>
        </p:nvGrpSpPr>
        <p:grpSpPr>
          <a:xfrm>
            <a:off x="1220216" y="4948886"/>
            <a:ext cx="1644961" cy="1081206"/>
            <a:chOff x="353683" y="3024100"/>
            <a:chExt cx="1732845" cy="108120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FC97D2-D5C0-4B49-AA6F-E06FDA3229A5}"/>
                </a:ext>
              </a:extLst>
            </p:cNvPr>
            <p:cNvSpPr txBox="1"/>
            <p:nvPr/>
          </p:nvSpPr>
          <p:spPr>
            <a:xfrm>
              <a:off x="353684" y="3024100"/>
              <a:ext cx="1538464" cy="646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125+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31835C-9705-4B1C-88D6-C2DDFD1C2558}"/>
                </a:ext>
              </a:extLst>
            </p:cNvPr>
            <p:cNvSpPr txBox="1"/>
            <p:nvPr/>
          </p:nvSpPr>
          <p:spPr>
            <a:xfrm>
              <a:off x="353683" y="3643642"/>
              <a:ext cx="1732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REAL ESTATE PROFESSIONALS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59B7C3-46D0-4CEC-AC74-19BF99846EC6}"/>
              </a:ext>
            </a:extLst>
          </p:cNvPr>
          <p:cNvGrpSpPr/>
          <p:nvPr userDrawn="1"/>
        </p:nvGrpSpPr>
        <p:grpSpPr>
          <a:xfrm>
            <a:off x="2711417" y="4948900"/>
            <a:ext cx="1778498" cy="896538"/>
            <a:chOff x="353683" y="3024104"/>
            <a:chExt cx="1809964" cy="89653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34EDA8-B05F-4550-87C5-7AFD0F4D8891}"/>
                </a:ext>
              </a:extLst>
            </p:cNvPr>
            <p:cNvSpPr txBox="1"/>
            <p:nvPr/>
          </p:nvSpPr>
          <p:spPr>
            <a:xfrm>
              <a:off x="353684" y="3024104"/>
              <a:ext cx="1809963" cy="64633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1900+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A5A65D-523D-41C7-B53D-8777B07ADA81}"/>
                </a:ext>
              </a:extLst>
            </p:cNvPr>
            <p:cNvSpPr txBox="1"/>
            <p:nvPr/>
          </p:nvSpPr>
          <p:spPr>
            <a:xfrm>
              <a:off x="353683" y="3643642"/>
              <a:ext cx="1809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ACTIVE INVESTORS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EB2D1F-3A7D-4BA5-B842-78AE2A23618D}"/>
              </a:ext>
            </a:extLst>
          </p:cNvPr>
          <p:cNvGrpSpPr/>
          <p:nvPr userDrawn="1"/>
        </p:nvGrpSpPr>
        <p:grpSpPr>
          <a:xfrm>
            <a:off x="4455569" y="4948885"/>
            <a:ext cx="1762419" cy="1265873"/>
            <a:chOff x="353683" y="3024099"/>
            <a:chExt cx="1762418" cy="126587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DBBF3D-1CA5-471C-B258-00937FE02E70}"/>
                </a:ext>
              </a:extLst>
            </p:cNvPr>
            <p:cNvSpPr txBox="1"/>
            <p:nvPr/>
          </p:nvSpPr>
          <p:spPr>
            <a:xfrm>
              <a:off x="353684" y="3024099"/>
              <a:ext cx="1762417" cy="6463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$4B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D617C3-9A86-4117-9E58-A471023649E5}"/>
                </a:ext>
              </a:extLst>
            </p:cNvPr>
            <p:cNvSpPr txBox="1"/>
            <p:nvPr/>
          </p:nvSpPr>
          <p:spPr>
            <a:xfrm>
              <a:off x="353683" y="3643642"/>
              <a:ext cx="1413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TOTAL INVESTMENT VOLUME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9AB005-02AD-4B8D-8688-8813C4012F8F}"/>
              </a:ext>
            </a:extLst>
          </p:cNvPr>
          <p:cNvGrpSpPr/>
          <p:nvPr userDrawn="1"/>
        </p:nvGrpSpPr>
        <p:grpSpPr>
          <a:xfrm>
            <a:off x="6029490" y="4948891"/>
            <a:ext cx="1732845" cy="896540"/>
            <a:chOff x="353683" y="3024101"/>
            <a:chExt cx="1732845" cy="8965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77C8A7-FF17-4DCF-8E86-101ED3A62391}"/>
                </a:ext>
              </a:extLst>
            </p:cNvPr>
            <p:cNvSpPr txBox="1"/>
            <p:nvPr/>
          </p:nvSpPr>
          <p:spPr>
            <a:xfrm>
              <a:off x="353684" y="3024101"/>
              <a:ext cx="1492772" cy="6463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27K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668476-9C34-4EA8-920B-5152CE0BF21E}"/>
                </a:ext>
              </a:extLst>
            </p:cNvPr>
            <p:cNvSpPr txBox="1"/>
            <p:nvPr/>
          </p:nvSpPr>
          <p:spPr>
            <a:xfrm>
              <a:off x="353683" y="3643642"/>
              <a:ext cx="17328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UNITS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264153-C3A0-4C08-8BC1-47FBC4C0DEBA}"/>
              </a:ext>
            </a:extLst>
          </p:cNvPr>
          <p:cNvGrpSpPr/>
          <p:nvPr userDrawn="1"/>
        </p:nvGrpSpPr>
        <p:grpSpPr>
          <a:xfrm>
            <a:off x="7342315" y="4926109"/>
            <a:ext cx="1809964" cy="1081204"/>
            <a:chOff x="353683" y="3024105"/>
            <a:chExt cx="1809964" cy="108120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BFB463-BE94-4101-A60D-178F9D1ACDA6}"/>
                </a:ext>
              </a:extLst>
            </p:cNvPr>
            <p:cNvSpPr txBox="1"/>
            <p:nvPr/>
          </p:nvSpPr>
          <p:spPr>
            <a:xfrm>
              <a:off x="353684" y="3024105"/>
              <a:ext cx="1492772" cy="64633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120+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69B369-927E-4C3D-B616-9A734D5C155B}"/>
                </a:ext>
              </a:extLst>
            </p:cNvPr>
            <p:cNvSpPr txBox="1"/>
            <p:nvPr/>
          </p:nvSpPr>
          <p:spPr>
            <a:xfrm>
              <a:off x="353683" y="3643643"/>
              <a:ext cx="1809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TOTAL PROPERTY TRANSACTIONS</a:t>
              </a:r>
            </a:p>
          </p:txBody>
        </p:sp>
      </p:grpSp>
      <p:sp>
        <p:nvSpPr>
          <p:cNvPr id="31" name="object 18">
            <a:extLst>
              <a:ext uri="{FF2B5EF4-FFF2-40B4-BE49-F238E27FC236}">
                <a16:creationId xmlns:a16="http://schemas.microsoft.com/office/drawing/2014/main" id="{673DA86A-8B31-4F47-8DEB-41F46E0BAD8B}"/>
              </a:ext>
            </a:extLst>
          </p:cNvPr>
          <p:cNvSpPr txBox="1"/>
          <p:nvPr userDrawn="1"/>
        </p:nvSpPr>
        <p:spPr>
          <a:xfrm>
            <a:off x="287385" y="6467149"/>
            <a:ext cx="7277345" cy="268322"/>
          </a:xfrm>
          <a:prstGeom prst="rect">
            <a:avLst/>
          </a:prstGeom>
        </p:spPr>
        <p:txBody>
          <a:bodyPr vert="horz" wrap="square" lIns="0" tIns="10647" rIns="0" bIns="0" rtlCol="0">
            <a:spAutoFit/>
          </a:bodyPr>
          <a:lstStyle/>
          <a:p>
            <a:pPr marL="120468" marR="4483" indent="-109821">
              <a:lnSpc>
                <a:spcPct val="103499"/>
              </a:lnSpc>
              <a:spcBef>
                <a:spcPts val="84"/>
              </a:spcBef>
            </a:pPr>
            <a:r>
              <a:rPr lang="en-US" sz="800" dirty="0">
                <a:solidFill>
                  <a:schemeClr val="bg1"/>
                </a:solidFill>
                <a:latin typeface="Century Gothic (Headings)"/>
              </a:rPr>
              <a:t>The figures on this slide represent total investment activity inception-to-date, including investments under contract as of Q1 2020</a:t>
            </a:r>
          </a:p>
          <a:p>
            <a:pPr marL="120468" marR="4483" indent="-109821" algn="ctr">
              <a:lnSpc>
                <a:spcPct val="103499"/>
              </a:lnSpc>
              <a:spcBef>
                <a:spcPts val="84"/>
              </a:spcBef>
            </a:pPr>
            <a:endParaRPr sz="800" dirty="0">
              <a:solidFill>
                <a:schemeClr val="bg1"/>
              </a:solidFill>
              <a:latin typeface="Century Gothic (Headings)"/>
            </a:endParaRPr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3D291033-6E48-4743-A405-C4FE6D365564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424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750D3318-DE8C-4AAF-9D5D-278CEF8BB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17463" y="0"/>
            <a:ext cx="9161463" cy="4154829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BFB16F-FF73-4196-A9A1-FAB20F4C2DB1}"/>
              </a:ext>
            </a:extLst>
          </p:cNvPr>
          <p:cNvSpPr/>
          <p:nvPr userDrawn="1"/>
        </p:nvSpPr>
        <p:spPr>
          <a:xfrm>
            <a:off x="-17463" y="4925081"/>
            <a:ext cx="9161463" cy="1943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C49B39-9B6F-40AF-AB9E-82F71ACA8B31}"/>
              </a:ext>
            </a:extLst>
          </p:cNvPr>
          <p:cNvCxnSpPr>
            <a:cxnSpLocks/>
          </p:cNvCxnSpPr>
          <p:nvPr userDrawn="1"/>
        </p:nvCxnSpPr>
        <p:spPr>
          <a:xfrm>
            <a:off x="287384" y="4329790"/>
            <a:ext cx="0" cy="33092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38">
            <a:extLst>
              <a:ext uri="{FF2B5EF4-FFF2-40B4-BE49-F238E27FC236}">
                <a16:creationId xmlns:a16="http://schemas.microsoft.com/office/drawing/2014/main" id="{29215C8B-DB38-4B7F-AEAC-CEFECD338B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3730" y="4261449"/>
            <a:ext cx="8557365" cy="497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Project Site</a:t>
            </a:r>
          </a:p>
        </p:txBody>
      </p: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501853AD-44FF-4CB1-B270-F840165DD7EE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094D1-435C-4464-920F-AFD161A5D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466" cy="492508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18CDDC-04E8-4FD0-A3A5-65E81A919C7E}"/>
              </a:ext>
            </a:extLst>
          </p:cNvPr>
          <p:cNvCxnSpPr>
            <a:cxnSpLocks/>
          </p:cNvCxnSpPr>
          <p:nvPr userDrawn="1"/>
        </p:nvCxnSpPr>
        <p:spPr>
          <a:xfrm flipH="1">
            <a:off x="3735238" y="1837426"/>
            <a:ext cx="445962" cy="1407834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D333E8-14B3-4EBF-977F-FC7B75A66826}"/>
              </a:ext>
            </a:extLst>
          </p:cNvPr>
          <p:cNvCxnSpPr>
            <a:cxnSpLocks/>
          </p:cNvCxnSpPr>
          <p:nvPr userDrawn="1"/>
        </p:nvCxnSpPr>
        <p:spPr>
          <a:xfrm flipH="1">
            <a:off x="3717777" y="3207391"/>
            <a:ext cx="348828" cy="37869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39E128-79E3-4E3F-9989-54214F3AD026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6605" y="3107313"/>
            <a:ext cx="36088" cy="107372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94E2BA-A96E-4C22-920E-55BD35832BC3}"/>
              </a:ext>
            </a:extLst>
          </p:cNvPr>
          <p:cNvCxnSpPr>
            <a:cxnSpLocks/>
          </p:cNvCxnSpPr>
          <p:nvPr userDrawn="1"/>
        </p:nvCxnSpPr>
        <p:spPr>
          <a:xfrm flipH="1">
            <a:off x="4093198" y="2980706"/>
            <a:ext cx="384494" cy="13706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2859BB-260D-4ED9-BA32-1D727D12AEB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171964" y="1837427"/>
            <a:ext cx="664812" cy="41316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360636-F840-4D4C-9EBC-9EA46CC94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4672412" y="2241843"/>
            <a:ext cx="173095" cy="433949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9F17814-1930-4E92-A96A-24BBEC02413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97206" y="2661841"/>
            <a:ext cx="83127" cy="67732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24168D-E8F2-4279-840E-C8988CF56A1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026104" y="2333501"/>
            <a:ext cx="189165" cy="71371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F4E7DE2-EB74-49EF-8CFC-189F669FB150}"/>
              </a:ext>
            </a:extLst>
          </p:cNvPr>
          <p:cNvCxnSpPr>
            <a:cxnSpLocks/>
          </p:cNvCxnSpPr>
          <p:nvPr userDrawn="1"/>
        </p:nvCxnSpPr>
        <p:spPr>
          <a:xfrm flipV="1">
            <a:off x="4917757" y="2313110"/>
            <a:ext cx="108346" cy="30386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5419CF-45BF-47F5-BDBA-6304F42752F2}"/>
              </a:ext>
            </a:extLst>
          </p:cNvPr>
          <p:cNvCxnSpPr>
            <a:cxnSpLocks/>
          </p:cNvCxnSpPr>
          <p:nvPr userDrawn="1"/>
        </p:nvCxnSpPr>
        <p:spPr>
          <a:xfrm flipH="1">
            <a:off x="5108013" y="2404872"/>
            <a:ext cx="90330" cy="144414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5DE7054-E115-49A8-91D6-FD0E72138DBE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7757" y="2541343"/>
            <a:ext cx="202931" cy="7562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A69AED9-D166-491F-B202-A530BB0B0FAF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5186" y="2674488"/>
            <a:ext cx="426536" cy="188785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13DD707-E764-4F85-9122-DEA3BAFFF603}"/>
              </a:ext>
            </a:extLst>
          </p:cNvPr>
          <p:cNvCxnSpPr>
            <a:cxnSpLocks/>
          </p:cNvCxnSpPr>
          <p:nvPr userDrawn="1"/>
        </p:nvCxnSpPr>
        <p:spPr>
          <a:xfrm flipH="1">
            <a:off x="4645819" y="2856476"/>
            <a:ext cx="101192" cy="212955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3556301-7EEF-479F-8D70-3095C4B24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7266" y="2723555"/>
            <a:ext cx="128962" cy="26918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3F6FE54-1B38-4709-A930-A2E5E87D3C75}"/>
              </a:ext>
            </a:extLst>
          </p:cNvPr>
          <p:cNvCxnSpPr>
            <a:cxnSpLocks/>
          </p:cNvCxnSpPr>
          <p:nvPr userDrawn="1"/>
        </p:nvCxnSpPr>
        <p:spPr>
          <a:xfrm>
            <a:off x="4643505" y="3049239"/>
            <a:ext cx="35656" cy="81416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FE660FD-8A76-4954-AFC6-589EF9B67D91}"/>
              </a:ext>
            </a:extLst>
          </p:cNvPr>
          <p:cNvCxnSpPr>
            <a:cxnSpLocks/>
          </p:cNvCxnSpPr>
          <p:nvPr userDrawn="1"/>
        </p:nvCxnSpPr>
        <p:spPr>
          <a:xfrm flipH="1">
            <a:off x="4664541" y="3117773"/>
            <a:ext cx="15792" cy="114466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0C3BC2E-E027-4CA5-9F84-8F46D73928F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658029" y="3214685"/>
            <a:ext cx="228840" cy="148575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4A7BF32-79D9-46FC-979F-1AF939DD2B89}"/>
              </a:ext>
            </a:extLst>
          </p:cNvPr>
          <p:cNvCxnSpPr>
            <a:cxnSpLocks/>
          </p:cNvCxnSpPr>
          <p:nvPr userDrawn="1"/>
        </p:nvCxnSpPr>
        <p:spPr>
          <a:xfrm flipH="1">
            <a:off x="5139620" y="2661914"/>
            <a:ext cx="33080" cy="13531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75920CE-BDBF-4191-BA1B-683984D37830}"/>
              </a:ext>
            </a:extLst>
          </p:cNvPr>
          <p:cNvCxnSpPr>
            <a:cxnSpLocks/>
          </p:cNvCxnSpPr>
          <p:nvPr userDrawn="1"/>
        </p:nvCxnSpPr>
        <p:spPr>
          <a:xfrm>
            <a:off x="5132647" y="2785983"/>
            <a:ext cx="163003" cy="149009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B9CCF34-73F4-4999-BA88-59A381F6C860}"/>
              </a:ext>
            </a:extLst>
          </p:cNvPr>
          <p:cNvCxnSpPr>
            <a:cxnSpLocks/>
          </p:cNvCxnSpPr>
          <p:nvPr userDrawn="1"/>
        </p:nvCxnSpPr>
        <p:spPr>
          <a:xfrm flipV="1">
            <a:off x="4971930" y="2918150"/>
            <a:ext cx="323720" cy="624453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3D2DDE9-9B29-4485-A037-5C5313FC51F8}"/>
              </a:ext>
            </a:extLst>
          </p:cNvPr>
          <p:cNvCxnSpPr>
            <a:cxnSpLocks/>
          </p:cNvCxnSpPr>
          <p:nvPr userDrawn="1"/>
        </p:nvCxnSpPr>
        <p:spPr>
          <a:xfrm flipH="1">
            <a:off x="4858815" y="3349967"/>
            <a:ext cx="38355" cy="97497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983F44B-9D0D-46B7-B83D-32F85F388818}"/>
              </a:ext>
            </a:extLst>
          </p:cNvPr>
          <p:cNvCxnSpPr>
            <a:cxnSpLocks/>
          </p:cNvCxnSpPr>
          <p:nvPr userDrawn="1"/>
        </p:nvCxnSpPr>
        <p:spPr>
          <a:xfrm>
            <a:off x="4855249" y="3435928"/>
            <a:ext cx="133470" cy="104011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CBFC77BD-EAE1-480C-9AA5-60CBB5D4F85F}"/>
              </a:ext>
            </a:extLst>
          </p:cNvPr>
          <p:cNvSpPr txBox="1"/>
          <p:nvPr userDrawn="1"/>
        </p:nvSpPr>
        <p:spPr>
          <a:xfrm>
            <a:off x="140269" y="5057248"/>
            <a:ext cx="65145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Walcott Heritage Farms - Project Site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339 Boston Post Rd. E.</a:t>
            </a:r>
          </a:p>
          <a:p>
            <a:endParaRPr lang="en-US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2524CF-367C-4CF3-8BE5-4881D7CDBCCC}"/>
              </a:ext>
            </a:extLst>
          </p:cNvPr>
          <p:cNvSpPr/>
          <p:nvPr userDrawn="1"/>
        </p:nvSpPr>
        <p:spPr>
          <a:xfrm>
            <a:off x="2395490" y="1423933"/>
            <a:ext cx="3243309" cy="278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Project Site</a:t>
            </a:r>
          </a:p>
        </p:txBody>
      </p:sp>
    </p:spTree>
    <p:extLst>
      <p:ext uri="{BB962C8B-B14F-4D97-AF65-F5344CB8AC3E}">
        <p14:creationId xmlns:p14="http://schemas.microsoft.com/office/powerpoint/2010/main" val="2227644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661D38-22B4-46C2-8C25-808271DD8A8B}"/>
              </a:ext>
            </a:extLst>
          </p:cNvPr>
          <p:cNvCxnSpPr/>
          <p:nvPr userDrawn="1"/>
        </p:nvCxnSpPr>
        <p:spPr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E40C1F-630F-4320-9A19-EAD195753529}"/>
              </a:ext>
            </a:extLst>
          </p:cNvPr>
          <p:cNvSpPr txBox="1"/>
          <p:nvPr userDrawn="1"/>
        </p:nvSpPr>
        <p:spPr>
          <a:xfrm>
            <a:off x="4681478" y="3913611"/>
            <a:ext cx="3370018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/>
            <a:r>
              <a:rPr lang="en-IE" dirty="0">
                <a:solidFill>
                  <a:srgbClr val="FFFFFF"/>
                </a:solidFill>
                <a:latin typeface="Century Gothic" panose="020F0302020204030204"/>
              </a:rPr>
              <a:t>Student Housing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7B5CE7B-6E14-422A-A310-62B0E2D8A5C0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CD087-7B15-43AA-8AE9-AFFE011CEC0F}"/>
              </a:ext>
            </a:extLst>
          </p:cNvPr>
          <p:cNvSpPr/>
          <p:nvPr userDrawn="1"/>
        </p:nvSpPr>
        <p:spPr>
          <a:xfrm>
            <a:off x="-17463" y="6175997"/>
            <a:ext cx="9161463" cy="69263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9B3FA-77B6-4B43-823B-5B97804A1F72}"/>
              </a:ext>
            </a:extLst>
          </p:cNvPr>
          <p:cNvSpPr txBox="1"/>
          <p:nvPr userDrawn="1"/>
        </p:nvSpPr>
        <p:spPr>
          <a:xfrm>
            <a:off x="140268" y="6207382"/>
            <a:ext cx="69209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Walcott Heritage Farms - Site Plan   </a:t>
            </a:r>
          </a:p>
          <a:p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3D274D0-BFC8-4D9C-BC1A-E23FF897F615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2414F-7DF1-477A-83E8-0B78D3D09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48"/>
          <a:stretch/>
        </p:blipFill>
        <p:spPr>
          <a:xfrm>
            <a:off x="213398" y="12728"/>
            <a:ext cx="8699739" cy="6163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103A1-803B-4E52-A0B7-9044371D5812}"/>
              </a:ext>
            </a:extLst>
          </p:cNvPr>
          <p:cNvSpPr txBox="1"/>
          <p:nvPr userDrawn="1"/>
        </p:nvSpPr>
        <p:spPr>
          <a:xfrm>
            <a:off x="6468438" y="16933"/>
            <a:ext cx="2423709" cy="3539430"/>
          </a:xfrm>
          <a:prstGeom prst="rect">
            <a:avLst/>
          </a:prstGeom>
          <a:solidFill>
            <a:schemeClr val="bg2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188 Units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	128 -1Beds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	60 - 2Beds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376 Parking Spaces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Indoor/Outdoor Amenities Package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Nature Walking Trail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6882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BFB16F-FF73-4196-A9A1-FAB20F4C2DB1}"/>
              </a:ext>
            </a:extLst>
          </p:cNvPr>
          <p:cNvSpPr/>
          <p:nvPr userDrawn="1"/>
        </p:nvSpPr>
        <p:spPr>
          <a:xfrm>
            <a:off x="0" y="4691272"/>
            <a:ext cx="9161463" cy="21472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C49B39-9B6F-40AF-AB9E-82F71ACA8B31}"/>
              </a:ext>
            </a:extLst>
          </p:cNvPr>
          <p:cNvCxnSpPr>
            <a:cxnSpLocks/>
          </p:cNvCxnSpPr>
          <p:nvPr userDrawn="1"/>
        </p:nvCxnSpPr>
        <p:spPr>
          <a:xfrm>
            <a:off x="268334" y="4790108"/>
            <a:ext cx="0" cy="33092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501853AD-44FF-4CB1-B270-F840165DD7EE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9026E-4183-4C29-872F-044EFE00C1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5" y="0"/>
            <a:ext cx="8340040" cy="4691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A13A4-6BB3-464E-AB3F-1E0CA91CB412}"/>
              </a:ext>
            </a:extLst>
          </p:cNvPr>
          <p:cNvSpPr txBox="1"/>
          <p:nvPr userDrawn="1"/>
        </p:nvSpPr>
        <p:spPr>
          <a:xfrm>
            <a:off x="393729" y="4660717"/>
            <a:ext cx="84819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Designated Opportunity Zone</a:t>
            </a:r>
          </a:p>
          <a:p>
            <a:pPr lvl="0">
              <a:lnSpc>
                <a:spcPct val="150000"/>
              </a:lnSpc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Compliance with Marlborough Economic Development Master Plan</a:t>
            </a:r>
          </a:p>
          <a:p>
            <a:pPr lvl="0">
              <a:lnSpc>
                <a:spcPct val="150000"/>
              </a:lnSpc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Preservation of Green Space</a:t>
            </a:r>
          </a:p>
          <a:p>
            <a:pPr lvl="0">
              <a:lnSpc>
                <a:spcPct val="150000"/>
              </a:lnSpc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15% of Units Designated as Affordable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0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289D5A-8F74-4BA2-8407-7CBD9A401140}"/>
              </a:ext>
            </a:extLst>
          </p:cNvPr>
          <p:cNvSpPr/>
          <p:nvPr userDrawn="1"/>
        </p:nvSpPr>
        <p:spPr>
          <a:xfrm>
            <a:off x="0" y="0"/>
            <a:ext cx="2908663" cy="685268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117771-BC9D-4CBE-86D3-9E7D6F70EF3E}"/>
              </a:ext>
            </a:extLst>
          </p:cNvPr>
          <p:cNvCxnSpPr>
            <a:cxnSpLocks/>
          </p:cNvCxnSpPr>
          <p:nvPr userDrawn="1"/>
        </p:nvCxnSpPr>
        <p:spPr>
          <a:xfrm>
            <a:off x="239759" y="1291862"/>
            <a:ext cx="0" cy="2511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369219A-51E2-45E5-B355-A0D644881305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082AAB5-3ECC-4C63-87AB-9FCFA14E7A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1292225"/>
            <a:ext cx="2198687" cy="27368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Local Revenues from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E839E-7385-42C2-A7BA-903CBAD2DF74}"/>
              </a:ext>
            </a:extLst>
          </p:cNvPr>
          <p:cNvSpPr txBox="1"/>
          <p:nvPr userDrawn="1"/>
        </p:nvSpPr>
        <p:spPr>
          <a:xfrm>
            <a:off x="3081404" y="405442"/>
            <a:ext cx="598495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Real Estate Property Taxes</a:t>
            </a:r>
          </a:p>
          <a:p>
            <a:endParaRPr lang="en-US" sz="2800" dirty="0"/>
          </a:p>
          <a:p>
            <a:r>
              <a:rPr lang="en-US" sz="2400" dirty="0"/>
              <a:t>Est. Year 1 Revenues = $665,307</a:t>
            </a:r>
          </a:p>
          <a:p>
            <a:endParaRPr lang="en-US" sz="1800" dirty="0"/>
          </a:p>
          <a:p>
            <a:r>
              <a:rPr lang="en-US" sz="1600" dirty="0"/>
              <a:t>(Based on average local comp assessment of $249,568 per unit x 188 units x $14.18 millage rate)</a:t>
            </a:r>
          </a:p>
          <a:p>
            <a:endParaRPr lang="en-US" sz="1600" dirty="0"/>
          </a:p>
          <a:p>
            <a:endParaRPr lang="en-US" sz="2400" dirty="0"/>
          </a:p>
          <a:p>
            <a:r>
              <a:rPr lang="en-US" sz="2800" u="sng" dirty="0"/>
              <a:t>Vehicle Excise Tax</a:t>
            </a:r>
          </a:p>
          <a:p>
            <a:endParaRPr lang="en-US" sz="3600" dirty="0"/>
          </a:p>
          <a:p>
            <a:r>
              <a:rPr lang="en-US" sz="2400" dirty="0"/>
              <a:t>Est. Year 1 Revenues = $65,400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800" b="0" dirty="0"/>
          </a:p>
          <a:p>
            <a:r>
              <a:rPr lang="en-US" sz="2800" b="1" dirty="0"/>
              <a:t>Total Annual Revenue = $730,707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9704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63" y="-1"/>
            <a:ext cx="9161461" cy="57259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388132"/>
            <a:ext cx="9161463" cy="1480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278159"/>
            <a:ext cx="79242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Frontage on 	Boston Post Road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7531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3AF4918-12CA-41F4-903A-4E218F9BF719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11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6DCC80-EC0B-4D92-9780-2DE1F6371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193" y="3487781"/>
            <a:ext cx="4499807" cy="3370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8BCAF-2F6F-4C95-914F-AFE9831FD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487780"/>
            <a:ext cx="4499807" cy="337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4B943-DB91-4A84-A858-4250610AB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2" cy="33996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930158-6E91-4D29-BB5C-FA49013A27B8}"/>
              </a:ext>
            </a:extLst>
          </p:cNvPr>
          <p:cNvSpPr/>
          <p:nvPr userDrawn="1"/>
        </p:nvSpPr>
        <p:spPr>
          <a:xfrm>
            <a:off x="6352674" y="2442754"/>
            <a:ext cx="2807375" cy="444135"/>
          </a:xfrm>
          <a:prstGeom prst="rect">
            <a:avLst/>
          </a:prstGeom>
          <a:solidFill>
            <a:srgbClr val="1C2C5E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1200" dirty="0">
                <a:latin typeface="Century Gothic" panose="020B0502020202020204" pitchFamily="34" charset="0"/>
              </a:rPr>
              <a:t>CONVENTIONAL  MULTIFAMILY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8212E-B841-4069-8666-0D15CA742311}"/>
              </a:ext>
            </a:extLst>
          </p:cNvPr>
          <p:cNvSpPr/>
          <p:nvPr userDrawn="1"/>
        </p:nvSpPr>
        <p:spPr>
          <a:xfrm>
            <a:off x="-2" y="5812971"/>
            <a:ext cx="1852865" cy="444137"/>
          </a:xfrm>
          <a:prstGeom prst="rect">
            <a:avLst/>
          </a:prstGeom>
          <a:solidFill>
            <a:srgbClr val="1C2C5E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200" dirty="0">
                <a:latin typeface="Century Gothic" panose="020B0502020202020204" pitchFamily="34" charset="0"/>
              </a:rPr>
              <a:t>STUDENT HOUSING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0AC6F9-2C92-4545-BAF7-644A51E563AB}"/>
              </a:ext>
            </a:extLst>
          </p:cNvPr>
          <p:cNvSpPr/>
          <p:nvPr userDrawn="1"/>
        </p:nvSpPr>
        <p:spPr>
          <a:xfrm>
            <a:off x="7363326" y="5812971"/>
            <a:ext cx="1772657" cy="444137"/>
          </a:xfrm>
          <a:prstGeom prst="rect">
            <a:avLst/>
          </a:prstGeom>
          <a:solidFill>
            <a:srgbClr val="1C2C5E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1200" dirty="0">
                <a:latin typeface="Century Gothic" panose="020B0502020202020204" pitchFamily="34" charset="0"/>
              </a:rPr>
              <a:t>SENIOR HOUSING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D525C18-526C-4ABC-8828-7758C433E929}"/>
              </a:ext>
            </a:extLst>
          </p:cNvPr>
          <p:cNvSpPr/>
          <p:nvPr userDrawn="1"/>
        </p:nvSpPr>
        <p:spPr>
          <a:xfrm rot="10800000" flipH="1">
            <a:off x="0" y="-3"/>
            <a:ext cx="4850674" cy="4389122"/>
          </a:xfrm>
          <a:prstGeom prst="rt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D7F884-EF55-4DCE-985F-674830F068AB}"/>
              </a:ext>
            </a:extLst>
          </p:cNvPr>
          <p:cNvSpPr txBox="1">
            <a:spLocks/>
          </p:cNvSpPr>
          <p:nvPr userDrawn="1"/>
        </p:nvSpPr>
        <p:spPr>
          <a:xfrm>
            <a:off x="340621" y="418538"/>
            <a:ext cx="2418613" cy="1193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We </a:t>
            </a:r>
            <a:r>
              <a:rPr lang="en-IE" sz="2200" dirty="0">
                <a:solidFill>
                  <a:srgbClr val="3FD6FF"/>
                </a:solidFill>
                <a:latin typeface="Century Gothic" panose="020B0502020202020204" pitchFamily="34" charset="0"/>
              </a:rPr>
              <a:t>Acquire, Build &amp; Operate</a:t>
            </a:r>
            <a:br>
              <a:rPr lang="en-IE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IE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Rental Housing Properties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0F881B-97A2-4E21-B178-C3ABE627DCDF}"/>
              </a:ext>
            </a:extLst>
          </p:cNvPr>
          <p:cNvCxnSpPr>
            <a:cxnSpLocks/>
          </p:cNvCxnSpPr>
          <p:nvPr userDrawn="1"/>
        </p:nvCxnSpPr>
        <p:spPr>
          <a:xfrm>
            <a:off x="300490" y="362608"/>
            <a:ext cx="0" cy="2462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D842391-75F9-4B64-919A-D32BE0A942D2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807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63" y="-1"/>
            <a:ext cx="9161463" cy="57259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388132"/>
            <a:ext cx="9161463" cy="1480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Building 400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F4BB146-0663-4C8C-BBF7-5F6FD9F235AF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53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Club Room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897B089-3FD7-4AF1-9273-B2497DCE9D1D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007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387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Club Room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DDD0C-5BFE-4023-AA5A-716CADDA22BE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62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387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Game Room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DE60064-CEBB-4076-8DC9-10FEB23DDF8C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727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" y="0"/>
            <a:ext cx="9135532" cy="51387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Fitness Center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44ED159-1920-4306-83DB-180723D53AF7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049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8FEF02-3C79-47C8-ACAB-D0160383FAFB}"/>
              </a:ext>
            </a:extLst>
          </p:cNvPr>
          <p:cNvSpPr txBox="1">
            <a:spLocks/>
          </p:cNvSpPr>
          <p:nvPr userDrawn="1"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sz="8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5C7DED-AA56-4EF4-A86C-42497F21F064}"/>
              </a:ext>
            </a:extLst>
          </p:cNvPr>
          <p:cNvCxnSpPr>
            <a:cxnSpLocks/>
          </p:cNvCxnSpPr>
          <p:nvPr userDrawn="1"/>
        </p:nvCxnSpPr>
        <p:spPr>
          <a:xfrm>
            <a:off x="293414" y="319480"/>
            <a:ext cx="0" cy="211504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0D8FDB-BA18-4931-8B4A-6BBC15B5681E}"/>
              </a:ext>
            </a:extLst>
          </p:cNvPr>
          <p:cNvCxnSpPr>
            <a:cxnSpLocks/>
          </p:cNvCxnSpPr>
          <p:nvPr userDrawn="1"/>
        </p:nvCxnSpPr>
        <p:spPr>
          <a:xfrm flipV="1">
            <a:off x="6811649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C3777-33A1-40BE-A63E-589041C94B56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319480"/>
            <a:ext cx="0" cy="96746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DEA939-D303-42AA-AEE0-08418303729F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E82-A000-48FF-8DB2-C4D880B83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" y="0"/>
            <a:ext cx="9135532" cy="51387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5B041B-AFF2-47E5-AB30-5CEFB74DBEF6}"/>
              </a:ext>
            </a:extLst>
          </p:cNvPr>
          <p:cNvSpPr/>
          <p:nvPr userDrawn="1"/>
        </p:nvSpPr>
        <p:spPr>
          <a:xfrm>
            <a:off x="-17463" y="5138738"/>
            <a:ext cx="9161463" cy="1729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948CB-723E-4203-A37F-29334D722973}"/>
              </a:ext>
            </a:extLst>
          </p:cNvPr>
          <p:cNvSpPr txBox="1"/>
          <p:nvPr userDrawn="1"/>
        </p:nvSpPr>
        <p:spPr>
          <a:xfrm>
            <a:off x="140269" y="5388132"/>
            <a:ext cx="79242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Walcott Heritage Farms – Fitness Center</a:t>
            </a:r>
          </a:p>
          <a:p>
            <a:pPr lvl="0"/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7906D-A1DC-4BB4-B9C6-BC22BB312156}"/>
              </a:ext>
            </a:extLst>
          </p:cNvPr>
          <p:cNvCxnSpPr>
            <a:cxnSpLocks/>
          </p:cNvCxnSpPr>
          <p:nvPr userDrawn="1"/>
        </p:nvCxnSpPr>
        <p:spPr>
          <a:xfrm>
            <a:off x="140269" y="5867400"/>
            <a:ext cx="0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A505841-C24E-4D5E-9E23-45E737050C27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573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CD8D6F-A15E-4B01-BF1D-B4371E354F0E}"/>
              </a:ext>
            </a:extLst>
          </p:cNvPr>
          <p:cNvCxnSpPr/>
          <p:nvPr userDrawn="1"/>
        </p:nvCxnSpPr>
        <p:spPr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4563A5-2242-4D30-A790-C28A9345BA77}"/>
              </a:ext>
            </a:extLst>
          </p:cNvPr>
          <p:cNvCxnSpPr/>
          <p:nvPr userDrawn="1"/>
        </p:nvCxnSpPr>
        <p:spPr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D24C47F-6BE7-42D5-972A-E09EDBDB8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2" y="0"/>
            <a:ext cx="9155506" cy="5149972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81594FD-59C2-47D9-ADB4-86EF4FE7FAC6}"/>
              </a:ext>
            </a:extLst>
          </p:cNvPr>
          <p:cNvSpPr/>
          <p:nvPr userDrawn="1"/>
        </p:nvSpPr>
        <p:spPr>
          <a:xfrm rot="5400000">
            <a:off x="-422366" y="3851365"/>
            <a:ext cx="1942011" cy="1097280"/>
          </a:xfrm>
          <a:prstGeom prst="triangle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F98E0535-DE02-4D62-86E0-869F311A9976}"/>
              </a:ext>
            </a:extLst>
          </p:cNvPr>
          <p:cNvSpPr/>
          <p:nvPr userDrawn="1"/>
        </p:nvSpPr>
        <p:spPr>
          <a:xfrm rot="10800000">
            <a:off x="4637426" y="-8628"/>
            <a:ext cx="4528536" cy="4032927"/>
          </a:xfrm>
          <a:prstGeom prst="rtTriangle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86114AB-BF5F-4610-BFAE-F676A0A588EF}"/>
              </a:ext>
            </a:extLst>
          </p:cNvPr>
          <p:cNvSpPr/>
          <p:nvPr userDrawn="1"/>
        </p:nvSpPr>
        <p:spPr>
          <a:xfrm rot="16200000">
            <a:off x="8082768" y="3959063"/>
            <a:ext cx="1009336" cy="1157058"/>
          </a:xfrm>
          <a:prstGeom prst="rtTriangle">
            <a:avLst/>
          </a:prstGeom>
          <a:solidFill>
            <a:srgbClr val="FFFFFF">
              <a:alpha val="5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9F8276-E747-4426-B35E-316FB16C3D25}"/>
              </a:ext>
            </a:extLst>
          </p:cNvPr>
          <p:cNvSpPr/>
          <p:nvPr userDrawn="1"/>
        </p:nvSpPr>
        <p:spPr>
          <a:xfrm>
            <a:off x="-1" y="5149969"/>
            <a:ext cx="9162979" cy="1714561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86B9FFE5-E3AC-4EF0-B0F9-900524AFCAC5}"/>
              </a:ext>
            </a:extLst>
          </p:cNvPr>
          <p:cNvSpPr txBox="1">
            <a:spLocks/>
          </p:cNvSpPr>
          <p:nvPr userDrawn="1"/>
        </p:nvSpPr>
        <p:spPr>
          <a:xfrm>
            <a:off x="357803" y="6159304"/>
            <a:ext cx="11506200" cy="550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 panose="020B0604020202020204" pitchFamily="34" charset="0"/>
              </a:rPr>
              <a:t>Walcott Heritage Farms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073113-4E29-4C7E-A209-1326C99376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92" y="341145"/>
            <a:ext cx="2917613" cy="7145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5059CB-AE4D-4237-A3CB-BFD7B38A183E}"/>
              </a:ext>
            </a:extLst>
          </p:cNvPr>
          <p:cNvCxnSpPr>
            <a:cxnSpLocks/>
          </p:cNvCxnSpPr>
          <p:nvPr userDrawn="1"/>
        </p:nvCxnSpPr>
        <p:spPr>
          <a:xfrm>
            <a:off x="357803" y="4614016"/>
            <a:ext cx="0" cy="2511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211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661D38-22B4-46C2-8C25-808271DD8A8B}"/>
              </a:ext>
            </a:extLst>
          </p:cNvPr>
          <p:cNvCxnSpPr/>
          <p:nvPr userDrawn="1"/>
        </p:nvCxnSpPr>
        <p:spPr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E40C1F-630F-4320-9A19-EAD195753529}"/>
              </a:ext>
            </a:extLst>
          </p:cNvPr>
          <p:cNvSpPr txBox="1"/>
          <p:nvPr userDrawn="1"/>
        </p:nvSpPr>
        <p:spPr>
          <a:xfrm>
            <a:off x="4681478" y="3913611"/>
            <a:ext cx="3370018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/>
            <a:r>
              <a:rPr lang="en-IE" dirty="0">
                <a:solidFill>
                  <a:srgbClr val="FFFFFF"/>
                </a:solidFill>
                <a:latin typeface="Century Gothic" panose="020F0302020204030204"/>
              </a:rPr>
              <a:t>Student Housing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7B5CE7B-6E14-422A-A310-62B0E2D8A5C0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CD087-7B15-43AA-8AE9-AFFE011CEC0F}"/>
              </a:ext>
            </a:extLst>
          </p:cNvPr>
          <p:cNvSpPr/>
          <p:nvPr userDrawn="1"/>
        </p:nvSpPr>
        <p:spPr>
          <a:xfrm>
            <a:off x="-17463" y="5889289"/>
            <a:ext cx="9161463" cy="97934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9B3FA-77B6-4B43-823B-5B97804A1F72}"/>
              </a:ext>
            </a:extLst>
          </p:cNvPr>
          <p:cNvSpPr txBox="1"/>
          <p:nvPr userDrawn="1"/>
        </p:nvSpPr>
        <p:spPr>
          <a:xfrm>
            <a:off x="-26988" y="6090103"/>
            <a:ext cx="752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Transportation | Study Area Map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3D274D0-BFC8-4D9C-BC1A-E23FF897F615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B7EE895B-0083-4F9B-B2A7-E501E53CC6B4}"/>
              </a:ext>
            </a:extLst>
          </p:cNvPr>
          <p:cNvSpPr/>
          <p:nvPr userDrawn="1"/>
        </p:nvSpPr>
        <p:spPr>
          <a:xfrm rot="5400000">
            <a:off x="7621346" y="5325820"/>
            <a:ext cx="692633" cy="2371725"/>
          </a:xfrm>
          <a:prstGeom prst="teardrop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E3EAC58-31FB-4B5A-A50D-B06D30620F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918" y="6228626"/>
            <a:ext cx="18018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50A37-8003-4580-85D5-C99956F7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5697" r="4760" b="19938"/>
          <a:stretch/>
        </p:blipFill>
        <p:spPr>
          <a:xfrm>
            <a:off x="-17463" y="0"/>
            <a:ext cx="9161463" cy="58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31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661D38-22B4-46C2-8C25-808271DD8A8B}"/>
              </a:ext>
            </a:extLst>
          </p:cNvPr>
          <p:cNvCxnSpPr/>
          <p:nvPr userDrawn="1"/>
        </p:nvCxnSpPr>
        <p:spPr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E40C1F-630F-4320-9A19-EAD195753529}"/>
              </a:ext>
            </a:extLst>
          </p:cNvPr>
          <p:cNvSpPr txBox="1"/>
          <p:nvPr userDrawn="1"/>
        </p:nvSpPr>
        <p:spPr>
          <a:xfrm>
            <a:off x="4681478" y="3913611"/>
            <a:ext cx="3370018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/>
            <a:r>
              <a:rPr lang="en-IE" dirty="0">
                <a:solidFill>
                  <a:srgbClr val="FFFFFF"/>
                </a:solidFill>
                <a:latin typeface="Century Gothic" panose="020F0302020204030204"/>
              </a:rPr>
              <a:t>Student Housing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7B5CE7B-6E14-422A-A310-62B0E2D8A5C0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CD087-7B15-43AA-8AE9-AFFE011CEC0F}"/>
              </a:ext>
            </a:extLst>
          </p:cNvPr>
          <p:cNvSpPr/>
          <p:nvPr userDrawn="1"/>
        </p:nvSpPr>
        <p:spPr>
          <a:xfrm>
            <a:off x="-17463" y="6175997"/>
            <a:ext cx="9161463" cy="69263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9B3FA-77B6-4B43-823B-5B97804A1F72}"/>
              </a:ext>
            </a:extLst>
          </p:cNvPr>
          <p:cNvSpPr txBox="1"/>
          <p:nvPr userDrawn="1"/>
        </p:nvSpPr>
        <p:spPr>
          <a:xfrm>
            <a:off x="140268" y="6207382"/>
            <a:ext cx="752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Transportation | Trip Generation 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3D274D0-BFC8-4D9C-BC1A-E23FF897F615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770FD09-C66F-46A3-8DBE-204CBA51006E}"/>
              </a:ext>
            </a:extLst>
          </p:cNvPr>
          <p:cNvSpPr/>
          <p:nvPr userDrawn="1"/>
        </p:nvSpPr>
        <p:spPr>
          <a:xfrm rot="5400000">
            <a:off x="7621346" y="5325820"/>
            <a:ext cx="692633" cy="2371725"/>
          </a:xfrm>
          <a:prstGeom prst="teardrop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D00E58C0-D65E-4E0E-BA73-FE7BD7A913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918" y="6228626"/>
            <a:ext cx="18018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104F083-D404-4552-A7EC-1AC7E4792E1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18373399"/>
              </p:ext>
            </p:extLst>
          </p:nvPr>
        </p:nvGraphicFramePr>
        <p:xfrm>
          <a:off x="2133659" y="1084415"/>
          <a:ext cx="5223104" cy="35099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90419">
                  <a:extLst>
                    <a:ext uri="{9D8B030D-6E8A-4147-A177-3AD203B41FA5}">
                      <a16:colId xmlns:a16="http://schemas.microsoft.com/office/drawing/2014/main" val="3604291295"/>
                    </a:ext>
                  </a:extLst>
                </a:gridCol>
                <a:gridCol w="1432685">
                  <a:extLst>
                    <a:ext uri="{9D8B030D-6E8A-4147-A177-3AD203B41FA5}">
                      <a16:colId xmlns:a16="http://schemas.microsoft.com/office/drawing/2014/main" val="3362261942"/>
                    </a:ext>
                  </a:extLst>
                </a:gridCol>
              </a:tblGrid>
              <a:tr h="7424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Time Period/</a:t>
                      </a:r>
                      <a:b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Directional Distribution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Vehicle Trips </a:t>
                      </a:r>
                      <a:r>
                        <a:rPr lang="en-US" sz="1200" baseline="30000" dirty="0">
                          <a:solidFill>
                            <a:sysClr val="windowText" lastClr="000000"/>
                          </a:solidFill>
                          <a:effectLst/>
                        </a:rPr>
                        <a:t>A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698320"/>
                  </a:ext>
                </a:extLst>
              </a:tr>
              <a:tr h="42577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Weekday Daily 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3213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321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1,034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066235"/>
                  </a:ext>
                </a:extLst>
              </a:tr>
              <a:tr h="106443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Weekday Morning Peak Hour: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0660" algn="l"/>
                        </a:tabLs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	Entering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0660" algn="l"/>
                        </a:tabLs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	</a:t>
                      </a:r>
                      <a:r>
                        <a:rPr lang="en-US" sz="1200" u="sng">
                          <a:solidFill>
                            <a:sysClr val="windowText" lastClr="000000"/>
                          </a:solidFill>
                          <a:effectLst/>
                        </a:rPr>
                        <a:t>Exiting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0660" algn="l"/>
                        </a:tabLs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	Total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3213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3213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321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18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321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ysClr val="windowText" lastClr="000000"/>
                          </a:solidFill>
                          <a:effectLst/>
                        </a:rPr>
                        <a:t> 50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321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68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0673795"/>
                  </a:ext>
                </a:extLst>
              </a:tr>
              <a:tr h="12773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Weekday Evening Peak Hour: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0660" algn="l"/>
                        </a:tabLs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	Entering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0660" algn="l"/>
                        </a:tabLs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	</a:t>
                      </a:r>
                      <a:r>
                        <a:rPr lang="en-US" sz="1200" u="sng">
                          <a:solidFill>
                            <a:sysClr val="windowText" lastClr="000000"/>
                          </a:solidFill>
                          <a:effectLst/>
                        </a:rPr>
                        <a:t>Exiting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0660" algn="l"/>
                        </a:tabLs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	Total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0660" algn="l"/>
                        </a:tabLs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321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321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321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 51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321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solidFill>
                            <a:sysClr val="windowText" lastClr="000000"/>
                          </a:solidFill>
                          <a:effectLst/>
                        </a:rPr>
                        <a:t>  33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321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84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02672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112E9B83-5CD1-40F3-B5F5-B50DDED1F0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3074" y="4650658"/>
            <a:ext cx="55076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1244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Based on ITE LUC 221 - Multifamily Housing (Mid-Rise) – 190 Units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Note: Since completion of the traffic study, development size was decreased to 188 units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11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7B747D9-666A-43B8-93C0-759CA00B302D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ABFB7F6-C02D-4B5B-B831-E3A2C7CC9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6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36E51-27B5-4651-B5C5-41019AB60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23" y="-1"/>
            <a:ext cx="9161223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29EC6F-C46A-4953-93F8-6EE4333FE362}"/>
              </a:ext>
            </a:extLst>
          </p:cNvPr>
          <p:cNvSpPr/>
          <p:nvPr userDrawn="1"/>
        </p:nvSpPr>
        <p:spPr>
          <a:xfrm>
            <a:off x="0" y="461560"/>
            <a:ext cx="9144000" cy="6858001"/>
          </a:xfrm>
          <a:prstGeom prst="rect">
            <a:avLst/>
          </a:pr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B8A279-BB4C-4230-8C20-FD64FC879DE3}"/>
              </a:ext>
            </a:extLst>
          </p:cNvPr>
          <p:cNvSpPr/>
          <p:nvPr userDrawn="1"/>
        </p:nvSpPr>
        <p:spPr>
          <a:xfrm>
            <a:off x="-17221" y="4182039"/>
            <a:ext cx="9161221" cy="26865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23C084FE-8E45-47FD-83C5-8769DC99282D}"/>
              </a:ext>
            </a:extLst>
          </p:cNvPr>
          <p:cNvSpPr txBox="1">
            <a:spLocks/>
          </p:cNvSpPr>
          <p:nvPr userDrawn="1"/>
        </p:nvSpPr>
        <p:spPr>
          <a:xfrm>
            <a:off x="353685" y="4281796"/>
            <a:ext cx="8790315" cy="426913"/>
          </a:xfrm>
          <a:prstGeom prst="rect">
            <a:avLst/>
          </a:prstGeom>
        </p:spPr>
        <p:txBody>
          <a:bodyPr vert="horz" wrap="square" lIns="90000" tIns="46800" rIns="90000" bIns="4680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06" algn="l">
              <a:spcBef>
                <a:spcPts val="124"/>
              </a:spcBef>
            </a:pPr>
            <a:r>
              <a:rPr lang="en-US" sz="2400" dirty="0">
                <a:solidFill>
                  <a:schemeClr val="bg1"/>
                </a:solidFill>
                <a:latin typeface="Century Gothic (Headings)"/>
              </a:rPr>
              <a:t>Waypoint Real Estate Investments is: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F33099-9B11-4029-BFFA-A31F5BCDD7C9}"/>
              </a:ext>
            </a:extLst>
          </p:cNvPr>
          <p:cNvCxnSpPr>
            <a:cxnSpLocks/>
          </p:cNvCxnSpPr>
          <p:nvPr userDrawn="1"/>
        </p:nvCxnSpPr>
        <p:spPr>
          <a:xfrm>
            <a:off x="287384" y="4329790"/>
            <a:ext cx="0" cy="33092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1B87D7-BB4A-403F-8C4D-D86805475460}"/>
              </a:ext>
            </a:extLst>
          </p:cNvPr>
          <p:cNvGrpSpPr/>
          <p:nvPr userDrawn="1"/>
        </p:nvGrpSpPr>
        <p:grpSpPr>
          <a:xfrm>
            <a:off x="321491" y="4948888"/>
            <a:ext cx="935542" cy="896540"/>
            <a:chOff x="353684" y="3024101"/>
            <a:chExt cx="1023424" cy="89654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401155-B96E-4CD0-A74A-263980625591}"/>
                </a:ext>
              </a:extLst>
            </p:cNvPr>
            <p:cNvSpPr txBox="1"/>
            <p:nvPr/>
          </p:nvSpPr>
          <p:spPr>
            <a:xfrm>
              <a:off x="353684" y="3024101"/>
              <a:ext cx="549699" cy="6463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E263B2-9696-4994-A99E-D158414CF16D}"/>
                </a:ext>
              </a:extLst>
            </p:cNvPr>
            <p:cNvSpPr txBox="1"/>
            <p:nvPr/>
          </p:nvSpPr>
          <p:spPr>
            <a:xfrm>
              <a:off x="353684" y="3643642"/>
              <a:ext cx="1023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OFFICES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1FAAF3-5C72-408F-A298-E16CBE81E0AE}"/>
              </a:ext>
            </a:extLst>
          </p:cNvPr>
          <p:cNvGrpSpPr/>
          <p:nvPr userDrawn="1"/>
        </p:nvGrpSpPr>
        <p:grpSpPr>
          <a:xfrm>
            <a:off x="1220216" y="4948886"/>
            <a:ext cx="1644961" cy="1081206"/>
            <a:chOff x="353683" y="3024100"/>
            <a:chExt cx="1732845" cy="108120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FC97D2-D5C0-4B49-AA6F-E06FDA3229A5}"/>
                </a:ext>
              </a:extLst>
            </p:cNvPr>
            <p:cNvSpPr txBox="1"/>
            <p:nvPr/>
          </p:nvSpPr>
          <p:spPr>
            <a:xfrm>
              <a:off x="353684" y="3024100"/>
              <a:ext cx="1538464" cy="646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125+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31835C-9705-4B1C-88D6-C2DDFD1C2558}"/>
                </a:ext>
              </a:extLst>
            </p:cNvPr>
            <p:cNvSpPr txBox="1"/>
            <p:nvPr/>
          </p:nvSpPr>
          <p:spPr>
            <a:xfrm>
              <a:off x="353683" y="3643642"/>
              <a:ext cx="1732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REAL ESTATE PROFESSIONALS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59B7C3-46D0-4CEC-AC74-19BF99846EC6}"/>
              </a:ext>
            </a:extLst>
          </p:cNvPr>
          <p:cNvGrpSpPr/>
          <p:nvPr userDrawn="1"/>
        </p:nvGrpSpPr>
        <p:grpSpPr>
          <a:xfrm>
            <a:off x="2711417" y="4948900"/>
            <a:ext cx="1778498" cy="896538"/>
            <a:chOff x="353683" y="3024104"/>
            <a:chExt cx="1809964" cy="89653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34EDA8-B05F-4550-87C5-7AFD0F4D8891}"/>
                </a:ext>
              </a:extLst>
            </p:cNvPr>
            <p:cNvSpPr txBox="1"/>
            <p:nvPr/>
          </p:nvSpPr>
          <p:spPr>
            <a:xfrm>
              <a:off x="353684" y="3024104"/>
              <a:ext cx="1809963" cy="64633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1900+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A5A65D-523D-41C7-B53D-8777B07ADA81}"/>
                </a:ext>
              </a:extLst>
            </p:cNvPr>
            <p:cNvSpPr txBox="1"/>
            <p:nvPr/>
          </p:nvSpPr>
          <p:spPr>
            <a:xfrm>
              <a:off x="353683" y="3643642"/>
              <a:ext cx="1809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ACTIVE INVESTORS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EB2D1F-3A7D-4BA5-B842-78AE2A23618D}"/>
              </a:ext>
            </a:extLst>
          </p:cNvPr>
          <p:cNvGrpSpPr/>
          <p:nvPr userDrawn="1"/>
        </p:nvGrpSpPr>
        <p:grpSpPr>
          <a:xfrm>
            <a:off x="4455569" y="4948885"/>
            <a:ext cx="1762419" cy="1265873"/>
            <a:chOff x="353683" y="3024099"/>
            <a:chExt cx="1762418" cy="126587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DBBF3D-1CA5-471C-B258-00937FE02E70}"/>
                </a:ext>
              </a:extLst>
            </p:cNvPr>
            <p:cNvSpPr txBox="1"/>
            <p:nvPr/>
          </p:nvSpPr>
          <p:spPr>
            <a:xfrm>
              <a:off x="353684" y="3024099"/>
              <a:ext cx="1762417" cy="6463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$4B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D617C3-9A86-4117-9E58-A471023649E5}"/>
                </a:ext>
              </a:extLst>
            </p:cNvPr>
            <p:cNvSpPr txBox="1"/>
            <p:nvPr/>
          </p:nvSpPr>
          <p:spPr>
            <a:xfrm>
              <a:off x="353683" y="3643642"/>
              <a:ext cx="1413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TOTAL INVESTMENT VOLUME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9AB005-02AD-4B8D-8688-8813C4012F8F}"/>
              </a:ext>
            </a:extLst>
          </p:cNvPr>
          <p:cNvGrpSpPr/>
          <p:nvPr userDrawn="1"/>
        </p:nvGrpSpPr>
        <p:grpSpPr>
          <a:xfrm>
            <a:off x="6029490" y="4948891"/>
            <a:ext cx="1732845" cy="896540"/>
            <a:chOff x="353683" y="3024101"/>
            <a:chExt cx="1732845" cy="8965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77C8A7-FF17-4DCF-8E86-101ED3A62391}"/>
                </a:ext>
              </a:extLst>
            </p:cNvPr>
            <p:cNvSpPr txBox="1"/>
            <p:nvPr/>
          </p:nvSpPr>
          <p:spPr>
            <a:xfrm>
              <a:off x="353684" y="3024101"/>
              <a:ext cx="1492772" cy="6463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27K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668476-9C34-4EA8-920B-5152CE0BF21E}"/>
                </a:ext>
              </a:extLst>
            </p:cNvPr>
            <p:cNvSpPr txBox="1"/>
            <p:nvPr/>
          </p:nvSpPr>
          <p:spPr>
            <a:xfrm>
              <a:off x="353683" y="3643642"/>
              <a:ext cx="17328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UNITS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264153-C3A0-4C08-8BC1-47FBC4C0DEBA}"/>
              </a:ext>
            </a:extLst>
          </p:cNvPr>
          <p:cNvGrpSpPr/>
          <p:nvPr userDrawn="1"/>
        </p:nvGrpSpPr>
        <p:grpSpPr>
          <a:xfrm>
            <a:off x="7342315" y="4926109"/>
            <a:ext cx="1809964" cy="1081204"/>
            <a:chOff x="353683" y="3024105"/>
            <a:chExt cx="1809964" cy="108120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BFB463-BE94-4101-A60D-178F9D1ACDA6}"/>
                </a:ext>
              </a:extLst>
            </p:cNvPr>
            <p:cNvSpPr txBox="1"/>
            <p:nvPr/>
          </p:nvSpPr>
          <p:spPr>
            <a:xfrm>
              <a:off x="353684" y="3024105"/>
              <a:ext cx="1492772" cy="64633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IE" sz="3600" dirty="0">
                  <a:solidFill>
                    <a:srgbClr val="3FD6FF"/>
                  </a:solidFill>
                  <a:latin typeface="Century Gothic (Headings)"/>
                </a:rPr>
                <a:t>120+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69B369-927E-4C3D-B616-9A734D5C155B}"/>
                </a:ext>
              </a:extLst>
            </p:cNvPr>
            <p:cNvSpPr txBox="1"/>
            <p:nvPr/>
          </p:nvSpPr>
          <p:spPr>
            <a:xfrm>
              <a:off x="353683" y="3643643"/>
              <a:ext cx="1809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dirty="0">
                  <a:solidFill>
                    <a:schemeClr val="bg1"/>
                  </a:solidFill>
                  <a:latin typeface="Century Gothic (Headings)"/>
                </a:rPr>
                <a:t>TOTAL PROPERTY TRANSACTIONS</a:t>
              </a:r>
            </a:p>
          </p:txBody>
        </p:sp>
      </p:grpSp>
      <p:sp>
        <p:nvSpPr>
          <p:cNvPr id="31" name="object 18">
            <a:extLst>
              <a:ext uri="{FF2B5EF4-FFF2-40B4-BE49-F238E27FC236}">
                <a16:creationId xmlns:a16="http://schemas.microsoft.com/office/drawing/2014/main" id="{673DA86A-8B31-4F47-8DEB-41F46E0BAD8B}"/>
              </a:ext>
            </a:extLst>
          </p:cNvPr>
          <p:cNvSpPr txBox="1"/>
          <p:nvPr userDrawn="1"/>
        </p:nvSpPr>
        <p:spPr>
          <a:xfrm>
            <a:off x="287385" y="6467149"/>
            <a:ext cx="7277345" cy="268322"/>
          </a:xfrm>
          <a:prstGeom prst="rect">
            <a:avLst/>
          </a:prstGeom>
        </p:spPr>
        <p:txBody>
          <a:bodyPr vert="horz" wrap="square" lIns="0" tIns="10647" rIns="0" bIns="0" rtlCol="0">
            <a:spAutoFit/>
          </a:bodyPr>
          <a:lstStyle/>
          <a:p>
            <a:pPr marL="120468" marR="4483" indent="-109821">
              <a:lnSpc>
                <a:spcPct val="103499"/>
              </a:lnSpc>
              <a:spcBef>
                <a:spcPts val="84"/>
              </a:spcBef>
            </a:pPr>
            <a:r>
              <a:rPr lang="en-US" sz="800" dirty="0">
                <a:solidFill>
                  <a:schemeClr val="bg1"/>
                </a:solidFill>
                <a:latin typeface="Century Gothic (Headings)"/>
              </a:rPr>
              <a:t>The figures on this slide represent total investment activity inception-to-date, including investments under contract as of Q1 2020</a:t>
            </a:r>
          </a:p>
          <a:p>
            <a:pPr marL="120468" marR="4483" indent="-109821" algn="ctr">
              <a:lnSpc>
                <a:spcPct val="103499"/>
              </a:lnSpc>
              <a:spcBef>
                <a:spcPts val="84"/>
              </a:spcBef>
            </a:pPr>
            <a:endParaRPr sz="800" dirty="0">
              <a:solidFill>
                <a:schemeClr val="bg1"/>
              </a:solidFill>
              <a:latin typeface="Century Gothic (Headings)"/>
            </a:endParaRPr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3D291033-6E48-4743-A405-C4FE6D365564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291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7B747D9-666A-43B8-93C0-759CA00B302D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ABFB7F6-C02D-4B5B-B831-E3A2C7CC9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69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7B747D9-666A-43B8-93C0-759CA00B302D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ABFB7F6-C02D-4B5B-B831-E3A2C7CC9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4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661D38-22B4-46C2-8C25-808271DD8A8B}"/>
              </a:ext>
            </a:extLst>
          </p:cNvPr>
          <p:cNvCxnSpPr/>
          <p:nvPr userDrawn="1"/>
        </p:nvCxnSpPr>
        <p:spPr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E40C1F-630F-4320-9A19-EAD195753529}"/>
              </a:ext>
            </a:extLst>
          </p:cNvPr>
          <p:cNvSpPr txBox="1"/>
          <p:nvPr userDrawn="1"/>
        </p:nvSpPr>
        <p:spPr>
          <a:xfrm>
            <a:off x="4681478" y="3913611"/>
            <a:ext cx="3370018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/>
            <a:r>
              <a:rPr lang="en-IE" dirty="0">
                <a:solidFill>
                  <a:srgbClr val="FFFFFF"/>
                </a:solidFill>
                <a:latin typeface="Century Gothic" panose="020F0302020204030204"/>
              </a:rPr>
              <a:t>Student Housing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7B5CE7B-6E14-422A-A310-62B0E2D8A5C0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CD087-7B15-43AA-8AE9-AFFE011CEC0F}"/>
              </a:ext>
            </a:extLst>
          </p:cNvPr>
          <p:cNvSpPr/>
          <p:nvPr userDrawn="1"/>
        </p:nvSpPr>
        <p:spPr>
          <a:xfrm>
            <a:off x="-17463" y="6175997"/>
            <a:ext cx="9161463" cy="69263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9B3FA-77B6-4B43-823B-5B97804A1F72}"/>
              </a:ext>
            </a:extLst>
          </p:cNvPr>
          <p:cNvSpPr txBox="1"/>
          <p:nvPr userDrawn="1"/>
        </p:nvSpPr>
        <p:spPr>
          <a:xfrm>
            <a:off x="140268" y="6207382"/>
            <a:ext cx="69209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Walcott Heritage Farms - Site Plan   </a:t>
            </a:r>
          </a:p>
          <a:p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3D274D0-BFC8-4D9C-BC1A-E23FF897F615}"/>
              </a:ext>
            </a:extLst>
          </p:cNvPr>
          <p:cNvSpPr txBox="1">
            <a:spLocks/>
          </p:cNvSpPr>
          <p:nvPr userDrawn="1"/>
        </p:nvSpPr>
        <p:spPr>
          <a:xfrm>
            <a:off x="6357982" y="6617445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2414F-7DF1-477A-83E8-0B78D3D09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3257" r="7203" b="7866"/>
          <a:stretch/>
        </p:blipFill>
        <p:spPr>
          <a:xfrm>
            <a:off x="439960" y="-4189"/>
            <a:ext cx="8272725" cy="6180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103A1-803B-4E52-A0B7-9044371D5812}"/>
              </a:ext>
            </a:extLst>
          </p:cNvPr>
          <p:cNvSpPr txBox="1"/>
          <p:nvPr userDrawn="1"/>
        </p:nvSpPr>
        <p:spPr>
          <a:xfrm>
            <a:off x="6295918" y="-319"/>
            <a:ext cx="2423709" cy="3539430"/>
          </a:xfrm>
          <a:prstGeom prst="rect">
            <a:avLst/>
          </a:prstGeom>
          <a:solidFill>
            <a:schemeClr val="bg2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188 Units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	128 - 1Beds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	60 - 2Beds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376 Parking Spaces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Indoor/Outdoor Amenities Package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Nature Walking Trail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817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BFB16F-FF73-4196-A9A1-FAB20F4C2DB1}"/>
              </a:ext>
            </a:extLst>
          </p:cNvPr>
          <p:cNvSpPr/>
          <p:nvPr userDrawn="1"/>
        </p:nvSpPr>
        <p:spPr>
          <a:xfrm>
            <a:off x="0" y="4708524"/>
            <a:ext cx="9161463" cy="21472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C49B39-9B6F-40AF-AB9E-82F71ACA8B31}"/>
              </a:ext>
            </a:extLst>
          </p:cNvPr>
          <p:cNvCxnSpPr>
            <a:cxnSpLocks/>
          </p:cNvCxnSpPr>
          <p:nvPr userDrawn="1"/>
        </p:nvCxnSpPr>
        <p:spPr>
          <a:xfrm>
            <a:off x="268334" y="4738352"/>
            <a:ext cx="0" cy="33092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501853AD-44FF-4CB1-B270-F840165DD7EE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chemeClr val="bg1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9026E-4183-4C29-872F-044EFE00C1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5" y="0"/>
            <a:ext cx="8370710" cy="4708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A13A4-6BB3-464E-AB3F-1E0CA91CB412}"/>
              </a:ext>
            </a:extLst>
          </p:cNvPr>
          <p:cNvSpPr txBox="1"/>
          <p:nvPr userDrawn="1"/>
        </p:nvSpPr>
        <p:spPr>
          <a:xfrm>
            <a:off x="393737" y="4600332"/>
            <a:ext cx="8481929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Designated Opportunity Zone</a:t>
            </a:r>
          </a:p>
          <a:p>
            <a:pPr lvl="0">
              <a:lnSpc>
                <a:spcPct val="150000"/>
              </a:lnSpc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Compliance with Marlborough Economic Development Master Plan</a:t>
            </a:r>
          </a:p>
          <a:p>
            <a:pPr lvl="0">
              <a:lnSpc>
                <a:spcPct val="150000"/>
              </a:lnSpc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70%+ of Site Preserved as Green/Open Space </a:t>
            </a:r>
            <a:r>
              <a:rPr lang="en-US" sz="1500" dirty="0">
                <a:solidFill>
                  <a:schemeClr val="bg1">
                    <a:lumMod val="95000"/>
                  </a:schemeClr>
                </a:solidFill>
              </a:rPr>
              <a:t>(via Restrictive Covenant)</a:t>
            </a:r>
          </a:p>
          <a:p>
            <a:pPr lvl="0">
              <a:lnSpc>
                <a:spcPct val="150000"/>
              </a:lnSpc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15% of Units Designated as Affordable (29 Units Total)</a:t>
            </a:r>
          </a:p>
          <a:p>
            <a:pPr lvl="0">
              <a:lnSpc>
                <a:spcPct val="150000"/>
              </a:lnSpc>
            </a:pPr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Pursuing NGBS Green Certification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3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289D5A-8F74-4BA2-8407-7CBD9A401140}"/>
              </a:ext>
            </a:extLst>
          </p:cNvPr>
          <p:cNvSpPr/>
          <p:nvPr userDrawn="1"/>
        </p:nvSpPr>
        <p:spPr>
          <a:xfrm>
            <a:off x="1" y="0"/>
            <a:ext cx="2786332" cy="685268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117771-BC9D-4CBE-86D3-9E7D6F70EF3E}"/>
              </a:ext>
            </a:extLst>
          </p:cNvPr>
          <p:cNvCxnSpPr>
            <a:cxnSpLocks/>
          </p:cNvCxnSpPr>
          <p:nvPr userDrawn="1"/>
        </p:nvCxnSpPr>
        <p:spPr>
          <a:xfrm>
            <a:off x="239759" y="1291862"/>
            <a:ext cx="0" cy="2511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369219A-51E2-45E5-B355-A0D644881305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082AAB5-3ECC-4C63-87AB-9FCFA14E7A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1292225"/>
            <a:ext cx="2198687" cy="27368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Local Revenues from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E839E-7385-42C2-A7BA-903CBAD2DF74}"/>
              </a:ext>
            </a:extLst>
          </p:cNvPr>
          <p:cNvSpPr txBox="1"/>
          <p:nvPr userDrawn="1"/>
        </p:nvSpPr>
        <p:spPr>
          <a:xfrm>
            <a:off x="2908663" y="405442"/>
            <a:ext cx="6235336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/>
              <a:t>Real Estate Property Taxes</a:t>
            </a:r>
          </a:p>
          <a:p>
            <a:endParaRPr lang="en-US" sz="2800" dirty="0"/>
          </a:p>
          <a:p>
            <a:r>
              <a:rPr lang="en-US" sz="2400" dirty="0"/>
              <a:t>Est. Year 1 Revenues = $665,307</a:t>
            </a:r>
          </a:p>
          <a:p>
            <a:endParaRPr lang="en-US" sz="1800" dirty="0"/>
          </a:p>
          <a:p>
            <a:r>
              <a:rPr lang="en-US" sz="1600" dirty="0"/>
              <a:t>(Based on average local comp assessment of $249,568 per unit x 188 units x $14.18 millage rate)</a:t>
            </a:r>
          </a:p>
          <a:p>
            <a:endParaRPr lang="en-US" sz="1600" dirty="0"/>
          </a:p>
          <a:p>
            <a:endParaRPr lang="en-US" sz="2400" dirty="0"/>
          </a:p>
          <a:p>
            <a:r>
              <a:rPr lang="en-US" sz="2600" u="sng" dirty="0"/>
              <a:t>Vehicle Excise Tax</a:t>
            </a:r>
          </a:p>
          <a:p>
            <a:endParaRPr lang="en-US" sz="3600" dirty="0"/>
          </a:p>
          <a:p>
            <a:r>
              <a:rPr lang="en-US" sz="2400" dirty="0"/>
              <a:t>Est. Year 1 Revenues = $65,400</a:t>
            </a:r>
          </a:p>
          <a:p>
            <a:endParaRPr lang="en-US" sz="2400" dirty="0"/>
          </a:p>
          <a:p>
            <a:endParaRPr lang="en-US" sz="2800" b="0" dirty="0"/>
          </a:p>
          <a:p>
            <a:r>
              <a:rPr lang="en-US" sz="2600" b="1" i="0" u="sng" dirty="0"/>
              <a:t>Net</a:t>
            </a:r>
            <a:r>
              <a:rPr lang="en-US" sz="2600" b="1" u="sng" dirty="0"/>
              <a:t> Positive Fiscal Impact= +$573,000</a:t>
            </a:r>
          </a:p>
          <a:p>
            <a:endParaRPr lang="en-US" sz="1600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(Net Fiscal Impact reflects gross revenues noted above less estimated impact costs for police, fire, schools, and other services)</a:t>
            </a:r>
          </a:p>
          <a:p>
            <a:endParaRPr lang="en-US" sz="2600" b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85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289D5A-8F74-4BA2-8407-7CBD9A401140}"/>
              </a:ext>
            </a:extLst>
          </p:cNvPr>
          <p:cNvSpPr/>
          <p:nvPr userDrawn="1"/>
        </p:nvSpPr>
        <p:spPr>
          <a:xfrm>
            <a:off x="1" y="0"/>
            <a:ext cx="2786332" cy="685268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117771-BC9D-4CBE-86D3-9E7D6F70EF3E}"/>
              </a:ext>
            </a:extLst>
          </p:cNvPr>
          <p:cNvCxnSpPr>
            <a:cxnSpLocks/>
          </p:cNvCxnSpPr>
          <p:nvPr userDrawn="1"/>
        </p:nvCxnSpPr>
        <p:spPr>
          <a:xfrm>
            <a:off x="239759" y="1291862"/>
            <a:ext cx="0" cy="2511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369219A-51E2-45E5-B355-A0D644881305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082AAB5-3ECC-4C63-87AB-9FCFA14E7A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1292225"/>
            <a:ext cx="2198687" cy="27368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School Impact Study</a:t>
            </a:r>
          </a:p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E839E-7385-42C2-A7BA-903CBAD2DF74}"/>
              </a:ext>
            </a:extLst>
          </p:cNvPr>
          <p:cNvSpPr txBox="1"/>
          <p:nvPr userDrawn="1"/>
        </p:nvSpPr>
        <p:spPr>
          <a:xfrm>
            <a:off x="2908664" y="925013"/>
            <a:ext cx="6235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/>
              <a:t>School Impact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61B4A-ADE7-4F34-88E3-8562D782C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7362" y="2301145"/>
            <a:ext cx="5878150" cy="23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9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289D5A-8F74-4BA2-8407-7CBD9A401140}"/>
              </a:ext>
            </a:extLst>
          </p:cNvPr>
          <p:cNvSpPr/>
          <p:nvPr userDrawn="1"/>
        </p:nvSpPr>
        <p:spPr>
          <a:xfrm>
            <a:off x="1" y="0"/>
            <a:ext cx="2786332" cy="685268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117771-BC9D-4CBE-86D3-9E7D6F70EF3E}"/>
              </a:ext>
            </a:extLst>
          </p:cNvPr>
          <p:cNvCxnSpPr>
            <a:cxnSpLocks/>
          </p:cNvCxnSpPr>
          <p:nvPr userDrawn="1"/>
        </p:nvCxnSpPr>
        <p:spPr>
          <a:xfrm>
            <a:off x="239759" y="1291862"/>
            <a:ext cx="0" cy="2511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369219A-51E2-45E5-B355-A0D644881305}"/>
              </a:ext>
            </a:extLst>
          </p:cNvPr>
          <p:cNvSpPr txBox="1">
            <a:spLocks/>
          </p:cNvSpPr>
          <p:nvPr userDrawn="1"/>
        </p:nvSpPr>
        <p:spPr>
          <a:xfrm>
            <a:off x="6287848" y="6589439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082AAB5-3ECC-4C63-87AB-9FCFA14E7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8" y="1292225"/>
            <a:ext cx="2198687" cy="27368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E839E-7385-42C2-A7BA-903CBAD2DF74}"/>
              </a:ext>
            </a:extLst>
          </p:cNvPr>
          <p:cNvSpPr txBox="1"/>
          <p:nvPr userDrawn="1"/>
        </p:nvSpPr>
        <p:spPr>
          <a:xfrm>
            <a:off x="2908664" y="925013"/>
            <a:ext cx="62353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/>
              <a:t>Marlborough Multifamily Development Review Criteria and Design 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730EE-3ABF-463D-B99A-A38C8F9560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5854" y="3290272"/>
            <a:ext cx="4413579" cy="173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55638"/>
      </p:ext>
    </p:extLst>
  </p:cSld>
  <p:clrMapOvr>
    <a:masterClrMapping/>
  </p:clrMapOvr>
</p:sldLayout>
</file>

<file path=ppt/slideMasters/_rels/slideMaster1.xml.rels><?xml version="1.0" encoding="UTF-8" ?><Relationships xmlns="http://schemas.openxmlformats.org/package/2006/relationships"><Relationship Target="../slideLayouts/slideLayout8.xml" Type="http://schemas.openxmlformats.org/officeDocument/2006/relationships/slideLayout" Id="rId8"></Relationship><Relationship Target="../slideLayouts/slideLayout13.xml" Type="http://schemas.openxmlformats.org/officeDocument/2006/relationships/slideLayout" Id="rId13"></Relationship><Relationship Target="../slideLayouts/slideLayout18.xml" Type="http://schemas.openxmlformats.org/officeDocument/2006/relationships/slideLayout" Id="rId18"></Relationship><Relationship Target="../slideLayouts/slideLayout3.xml" Type="http://schemas.openxmlformats.org/officeDocument/2006/relationships/slideLayout" Id="rId3"></Relationship><Relationship Target="../slideLayouts/slideLayout21.xml" Type="http://schemas.openxmlformats.org/officeDocument/2006/relationships/slideLayout" Id="rId21"></Relationship><Relationship Target="../slideLayouts/slideLayout7.xml" Type="http://schemas.openxmlformats.org/officeDocument/2006/relationships/slideLayout" Id="rId7"></Relationship><Relationship Target="../slideLayouts/slideLayout12.xml" Type="http://schemas.openxmlformats.org/officeDocument/2006/relationships/slideLayout" Id="rId12"></Relationship><Relationship Target="../slideLayouts/slideLayout17.xml" Type="http://schemas.openxmlformats.org/officeDocument/2006/relationships/slideLayout" Id="rId17"></Relationship><Relationship Target="../slideLayouts/slideLayout2.xml" Type="http://schemas.openxmlformats.org/officeDocument/2006/relationships/slideLayout" Id="rId2"></Relationship><Relationship Target="../slideLayouts/slideLayout16.xml" Type="http://schemas.openxmlformats.org/officeDocument/2006/relationships/slideLayout" Id="rId16"></Relationship><Relationship Target="../slideLayouts/slideLayout20.xml" Type="http://schemas.openxmlformats.org/officeDocument/2006/relationships/slideLayout" Id="rId20"></Relationship><Relationship Target="../slideLayouts/slideLayout1.xml" Type="http://schemas.openxmlformats.org/officeDocument/2006/relationships/slideLayout" Id="rId1"></Relationship><Relationship Target="../slideLayouts/slideLayout6.xml" Type="http://schemas.openxmlformats.org/officeDocument/2006/relationships/slideLayout" Id="rId6"></Relationship><Relationship Target="../slideLayouts/slideLayout11.xml" Type="http://schemas.openxmlformats.org/officeDocument/2006/relationships/slideLayout" Id="rId11"></Relationship><Relationship Target="../slideLayouts/slideLayout5.xml" Type="http://schemas.openxmlformats.org/officeDocument/2006/relationships/slideLayout" Id="rId5"></Relationship><Relationship Target="../slideLayouts/slideLayout15.xml" Type="http://schemas.openxmlformats.org/officeDocument/2006/relationships/slideLayout" Id="rId15"></Relationship><Relationship Target="../slideLayouts/slideLayout10.xml" Type="http://schemas.openxmlformats.org/officeDocument/2006/relationships/slideLayout" Id="rId10"></Relationship><Relationship Target="../slideLayouts/slideLayout19.xml" Type="http://schemas.openxmlformats.org/officeDocument/2006/relationships/slideLayout" Id="rId19"></Relationship><Relationship Target="../slideLayouts/slideLayout4.xml" Type="http://schemas.openxmlformats.org/officeDocument/2006/relationships/slideLayout" Id="rId4"></Relationship><Relationship Target="../slideLayouts/slideLayout9.xml" Type="http://schemas.openxmlformats.org/officeDocument/2006/relationships/slideLayout" Id="rId9"></Relationship><Relationship Target="../slideLayouts/slideLayout14.xml" Type="http://schemas.openxmlformats.org/officeDocument/2006/relationships/slideLayout" Id="rId14"></Relationship><Relationship Target="../theme/theme1.xml" Type="http://schemas.openxmlformats.org/officeDocument/2006/relationships/theme" Id="rId22"></Relationship></Relationships>
</file>

<file path=ppt/slideMasters/_rels/slideMaster2.xml.rels><?xml version="1.0" encoding="UTF-8" ?><Relationships xmlns="http://schemas.openxmlformats.org/package/2006/relationships"><Relationship Target="../slideLayouts/slideLayout29.xml" Type="http://schemas.openxmlformats.org/officeDocument/2006/relationships/slideLayout" Id="rId8"></Relationship><Relationship Target="../slideLayouts/slideLayout34.xml" Type="http://schemas.openxmlformats.org/officeDocument/2006/relationships/slideLayout" Id="rId13"></Relationship><Relationship Target="../slideLayouts/slideLayout39.xml" Type="http://schemas.openxmlformats.org/officeDocument/2006/relationships/slideLayout" Id="rId18"></Relationship><Relationship Target="../slideLayouts/slideLayout24.xml" Type="http://schemas.openxmlformats.org/officeDocument/2006/relationships/slideLayout" Id="rId3"></Relationship><Relationship Target="../theme/theme2.xml" Type="http://schemas.openxmlformats.org/officeDocument/2006/relationships/theme" Id="rId21"></Relationship><Relationship Target="../slideLayouts/slideLayout28.xml" Type="http://schemas.openxmlformats.org/officeDocument/2006/relationships/slideLayout" Id="rId7"></Relationship><Relationship Target="../slideLayouts/slideLayout33.xml" Type="http://schemas.openxmlformats.org/officeDocument/2006/relationships/slideLayout" Id="rId12"></Relationship><Relationship Target="../slideLayouts/slideLayout38.xml" Type="http://schemas.openxmlformats.org/officeDocument/2006/relationships/slideLayout" Id="rId17"></Relationship><Relationship Target="../slideLayouts/slideLayout23.xml" Type="http://schemas.openxmlformats.org/officeDocument/2006/relationships/slideLayout" Id="rId2"></Relationship><Relationship Target="../slideLayouts/slideLayout37.xml" Type="http://schemas.openxmlformats.org/officeDocument/2006/relationships/slideLayout" Id="rId16"></Relationship><Relationship Target="../slideLayouts/slideLayout41.xml" Type="http://schemas.openxmlformats.org/officeDocument/2006/relationships/slideLayout" Id="rId20"></Relationship><Relationship Target="../slideLayouts/slideLayout22.xml" Type="http://schemas.openxmlformats.org/officeDocument/2006/relationships/slideLayout" Id="rId1"></Relationship><Relationship Target="../slideLayouts/slideLayout27.xml" Type="http://schemas.openxmlformats.org/officeDocument/2006/relationships/slideLayout" Id="rId6"></Relationship><Relationship Target="../slideLayouts/slideLayout32.xml" Type="http://schemas.openxmlformats.org/officeDocument/2006/relationships/slideLayout" Id="rId11"></Relationship><Relationship Target="../slideLayouts/slideLayout26.xml" Type="http://schemas.openxmlformats.org/officeDocument/2006/relationships/slideLayout" Id="rId5"></Relationship><Relationship Target="../slideLayouts/slideLayout36.xml" Type="http://schemas.openxmlformats.org/officeDocument/2006/relationships/slideLayout" Id="rId15"></Relationship><Relationship Target="../slideLayouts/slideLayout31.xml" Type="http://schemas.openxmlformats.org/officeDocument/2006/relationships/slideLayout" Id="rId10"></Relationship><Relationship Target="../slideLayouts/slideLayout40.xml" Type="http://schemas.openxmlformats.org/officeDocument/2006/relationships/slideLayout" Id="rId19"></Relationship><Relationship Target="../slideLayouts/slideLayout25.xml" Type="http://schemas.openxmlformats.org/officeDocument/2006/relationships/slideLayout" Id="rId4"></Relationship><Relationship Target="../slideLayouts/slideLayout30.xml" Type="http://schemas.openxmlformats.org/officeDocument/2006/relationships/slideLayout" Id="rId9"></Relationship><Relationship Target="../slideLayouts/slideLayout35.xml" Type="http://schemas.openxmlformats.org/officeDocument/2006/relationships/slideLayout" Id="rId14"></Relationship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80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63" r:id="rId3"/>
    <p:sldLayoutId id="2147483664" r:id="rId4"/>
    <p:sldLayoutId id="2147483673" r:id="rId5"/>
    <p:sldLayoutId id="2147483665" r:id="rId6"/>
    <p:sldLayoutId id="2147483666" r:id="rId7"/>
    <p:sldLayoutId id="2147483683" r:id="rId8"/>
    <p:sldLayoutId id="2147483706" r:id="rId9"/>
    <p:sldLayoutId id="2147483667" r:id="rId10"/>
    <p:sldLayoutId id="2147483680" r:id="rId11"/>
    <p:sldLayoutId id="2147483684" r:id="rId12"/>
    <p:sldLayoutId id="2147483679" r:id="rId13"/>
    <p:sldLayoutId id="2147483677" r:id="rId14"/>
    <p:sldLayoutId id="2147483678" r:id="rId15"/>
    <p:sldLayoutId id="2147483681" r:id="rId16"/>
    <p:sldLayoutId id="2147483682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16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2" r:id="rId15"/>
    <p:sldLayoutId id="2147483700" r:id="rId16"/>
    <p:sldLayoutId id="2147483701" r:id="rId17"/>
    <p:sldLayoutId id="2147483703" r:id="rId18"/>
    <p:sldLayoutId id="2147483704" r:id="rId19"/>
    <p:sldLayoutId id="214748370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?><Relationships xmlns="http://schemas.openxmlformats.org/package/2006/relationships"><Relationship Target="../slideLayouts/slideLayout1.xml" Type="http://schemas.openxmlformats.org/officeDocument/2006/relationships/slideLayout" Id="rId1"></Relationship></Relationships>
</file>

<file path=ppt/slides/_rels/slide10.xml.rels><?xml version="1.0" encoding="UTF-8" ?><Relationships xmlns="http://schemas.openxmlformats.org/package/2006/relationships"><Relationship Target="../slideLayouts/slideLayout13.xml" Type="http://schemas.openxmlformats.org/officeDocument/2006/relationships/slideLayout" Id="rId1"></Relationship></Relationships>
</file>

<file path=ppt/slides/_rels/slide11.xml.rels><?xml version="1.0" encoding="UTF-8" ?><Relationships xmlns="http://schemas.openxmlformats.org/package/2006/relationships"><Relationship Target="../slideLayouts/slideLayout14.xml" Type="http://schemas.openxmlformats.org/officeDocument/2006/relationships/slideLayout" Id="rId1"></Relationship></Relationships>
</file>

<file path=ppt/slides/_rels/slide12.xml.rels><?xml version="1.0" encoding="UTF-8" ?><Relationships xmlns="http://schemas.openxmlformats.org/package/2006/relationships"><Relationship Target="../slideLayouts/slideLayout15.xml" Type="http://schemas.openxmlformats.org/officeDocument/2006/relationships/slideLayout" Id="rId1"></Relationship></Relationships>
</file>

<file path=ppt/slides/_rels/slide13.xml.rels><?xml version="1.0" encoding="UTF-8" ?><Relationships xmlns="http://schemas.openxmlformats.org/package/2006/relationships"><Relationship Target="../slideLayouts/slideLayout16.xml" Type="http://schemas.openxmlformats.org/officeDocument/2006/relationships/slideLayout" Id="rId1"></Relationship></Relationships>
</file>

<file path=ppt/slides/_rels/slide14.xml.rels><?xml version="1.0" encoding="UTF-8" ?><Relationships xmlns="http://schemas.openxmlformats.org/package/2006/relationships"><Relationship Target="../slideLayouts/slideLayout17.xml" Type="http://schemas.openxmlformats.org/officeDocument/2006/relationships/slideLayout" Id="rId1"></Relationship></Relationships>
</file>

<file path=ppt/slides/_rels/slide15.xml.rels><?xml version="1.0" encoding="UTF-8" ?><Relationships xmlns="http://schemas.openxmlformats.org/package/2006/relationships"><Relationship Target="../slideLayouts/slideLayout5.xml" Type="http://schemas.openxmlformats.org/officeDocument/2006/relationships/slideLayout" Id="rId1"></Relationship></Relationships>
</file>

<file path=ppt/slides/_rels/slide16.xml.rels><?xml version="1.0" encoding="UTF-8" ?><Relationships xmlns="http://schemas.openxmlformats.org/package/2006/relationships"><Relationship Target="../slideLayouts/slideLayout12.xml" Type="http://schemas.openxmlformats.org/officeDocument/2006/relationships/slideLayout" Id="rId1"></Relationship></Relationships>
</file>

<file path=ppt/slides/_rels/slide17.xml.rels><?xml version="1.0" encoding="UTF-8" ?><Relationships xmlns="http://schemas.openxmlformats.org/package/2006/relationships"><Relationship Target="../slideLayouts/slideLayout11.xml" Type="http://schemas.openxmlformats.org/officeDocument/2006/relationships/slideLayout" Id="rId1"></Relationship></Relationships>
</file>

<file path=ppt/slides/_rels/slide18.xml.rels><?xml version="1.0" encoding="UTF-8" ?><Relationships xmlns="http://schemas.openxmlformats.org/package/2006/relationships"><Relationship Target="../slideLayouts/slideLayout10.xml" Type="http://schemas.openxmlformats.org/officeDocument/2006/relationships/slideLayout" Id="rId1"></Relationship></Relationships>
</file>

<file path=ppt/slides/_rels/slide19.xml.rels><?xml version="1.0" encoding="UTF-8" ?><Relationships xmlns="http://schemas.openxmlformats.org/package/2006/relationships"><Relationship Target="../slideLayouts/slideLayout36.xml" Type="http://schemas.openxmlformats.org/officeDocument/2006/relationships/slideLayout" Id="rId1"></Relationship></Relationships>
</file>

<file path=ppt/slides/_rels/slide2.xml.rels><?xml version="1.0" encoding="UTF-8" ?><Relationships xmlns="http://schemas.openxmlformats.org/package/2006/relationships"><Relationship Target="../slideLayouts/slideLayout2.xml" Type="http://schemas.openxmlformats.org/officeDocument/2006/relationships/slideLayout" Id="rId1"></Relationship></Relationships>
</file>

<file path=ppt/slides/_rels/slide20.xml.rels><?xml version="1.0" encoding="UTF-8" ?><Relationships xmlns="http://schemas.openxmlformats.org/package/2006/relationships"><Relationship Target="../slideLayouts/slideLayout37.xml" Type="http://schemas.openxmlformats.org/officeDocument/2006/relationships/slideLayout" Id="rId1"></Relationship></Relationships>
</file>

<file path=ppt/slides/_rels/slide21.xml.rels><?xml version="1.0" encoding="UTF-8" ?><Relationships xmlns="http://schemas.openxmlformats.org/package/2006/relationships"><Relationship Target="../slideLayouts/slideLayout38.xml" Type="http://schemas.openxmlformats.org/officeDocument/2006/relationships/slideLayout" Id="rId1"></Relationship></Relationships>
</file>

<file path=ppt/slides/_rels/slide3.xml.rels><?xml version="1.0" encoding="UTF-8" ?><Relationships xmlns="http://schemas.openxmlformats.org/package/2006/relationships"><Relationship Target="../slideLayouts/slideLayout5.xml" Type="http://schemas.openxmlformats.org/officeDocument/2006/relationships/slideLayout" Id="rId1"></Relationship></Relationships>
</file>

<file path=ppt/slides/_rels/slide4.xml.rels><?xml version="1.0" encoding="UTF-8" ?><Relationships xmlns="http://schemas.openxmlformats.org/package/2006/relationships"><Relationship Target="../slideLayouts/slideLayout7.xml" Type="http://schemas.openxmlformats.org/officeDocument/2006/relationships/slideLayout" Id="rId1"></Relationship></Relationships>
</file>

<file path=ppt/slides/_rels/slide5.xml.rels><?xml version="1.0" encoding="UTF-8" ?><Relationships xmlns="http://schemas.openxmlformats.org/package/2006/relationships"><Relationship Target="../slideLayouts/slideLayout8.xml" Type="http://schemas.openxmlformats.org/officeDocument/2006/relationships/slideLayout" Id="rId1"></Relationship></Relationships>
</file>

<file path=ppt/slides/_rels/slide6.xml.rels><?xml version="1.0" encoding="UTF-8" ?><Relationships xmlns="http://schemas.openxmlformats.org/package/2006/relationships"><Relationship Target="../slideLayouts/slideLayout9.xml" Type="http://schemas.openxmlformats.org/officeDocument/2006/relationships/slideLayout" Id="rId1"></Relationship></Relationships>
</file>

<file path=ppt/slides/_rels/slide7.xml.rels><?xml version="1.0" encoding="UTF-8" ?><Relationships xmlns="http://schemas.openxmlformats.org/package/2006/relationships"><Relationship Target="../slideLayouts/slideLayout23.xml" Type="http://schemas.openxmlformats.org/officeDocument/2006/relationships/slideLayout" Id="rId1"></Relationship></Relationships>
</file>

<file path=ppt/slides/_rels/slide8.xml.rels><?xml version="1.0" encoding="UTF-8" ?><Relationships xmlns="http://schemas.openxmlformats.org/package/2006/relationships"><Relationship Target="../slideLayouts/slideLayout4.xml" Type="http://schemas.openxmlformats.org/officeDocument/2006/relationships/slideLayout" Id="rId1"></Relationship></Relationships>
</file>

<file path=ppt/slides/_rels/slide9.xml.rels><?xml version="1.0" encoding="UTF-8" ?><Relationships xmlns="http://schemas.openxmlformats.org/package/2006/relationships"><Relationship Target="../slideLayouts/slideLayout6.xml" Type="http://schemas.openxmlformats.org/officeDocument/2006/relationships/slideLayout" Id="rId1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4">
            <a:extLst>
              <a:ext uri="{FF2B5EF4-FFF2-40B4-BE49-F238E27FC236}">
                <a16:creationId xmlns:a16="http://schemas.microsoft.com/office/drawing/2014/main" id="{742CE1CE-D6DD-481E-8895-1165F6BE6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88" y="5895848"/>
            <a:ext cx="9151084" cy="5508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z="175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Walcott Heritage Farms</a:t>
            </a:r>
          </a:p>
        </p:txBody>
      </p:sp>
    </p:spTree>
    <p:extLst>
      <p:ext uri="{BB962C8B-B14F-4D97-AF65-F5344CB8AC3E}">
        <p14:creationId xmlns:p14="http://schemas.microsoft.com/office/powerpoint/2010/main" val="1988832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48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5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272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388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23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89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169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037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94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28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741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044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724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916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E7BC84-FE0E-41E8-BA5C-AAECC8B9DD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8" y="1238019"/>
            <a:ext cx="2198687" cy="2736850"/>
          </a:xfrm>
        </p:spPr>
        <p:txBody>
          <a:bodyPr/>
          <a:lstStyle/>
          <a:p>
            <a:r>
              <a:rPr lang="en-US" b="1" dirty="0"/>
              <a:t>Local Revenues from Development</a:t>
            </a:r>
          </a:p>
        </p:txBody>
      </p:sp>
    </p:spTree>
    <p:extLst>
      <p:ext uri="{BB962C8B-B14F-4D97-AF65-F5344CB8AC3E}">
        <p14:creationId xmlns:p14="http://schemas.microsoft.com/office/powerpoint/2010/main" val="567651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8D297-39EB-45B8-9D00-C273D8FB9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8" y="1246045"/>
            <a:ext cx="2198687" cy="2736850"/>
          </a:xfrm>
        </p:spPr>
        <p:txBody>
          <a:bodyPr/>
          <a:lstStyle/>
          <a:p>
            <a:r>
              <a:rPr lang="en-US" b="1" dirty="0"/>
              <a:t>School Impact Study</a:t>
            </a:r>
          </a:p>
        </p:txBody>
      </p:sp>
    </p:spTree>
    <p:extLst>
      <p:ext uri="{BB962C8B-B14F-4D97-AF65-F5344CB8AC3E}">
        <p14:creationId xmlns:p14="http://schemas.microsoft.com/office/powerpoint/2010/main" val="339540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4DC85-8EF2-4305-B20D-7B696D345D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8" y="1255281"/>
            <a:ext cx="2198687" cy="2736850"/>
          </a:xfrm>
        </p:spPr>
        <p:txBody>
          <a:bodyPr/>
          <a:lstStyle/>
          <a:p>
            <a:r>
              <a:rPr lang="en-US" b="1" dirty="0"/>
              <a:t>Multifamily Development Review Criteria and Design Guidelines Scoring Summary</a:t>
            </a:r>
          </a:p>
        </p:txBody>
      </p:sp>
    </p:spTree>
    <p:extLst>
      <p:ext uri="{BB962C8B-B14F-4D97-AF65-F5344CB8AC3E}">
        <p14:creationId xmlns:p14="http://schemas.microsoft.com/office/powerpoint/2010/main" val="3227524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594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4FA161D5-2BCE-4182-8060-B21F47A86200}"/>
              </a:ext>
            </a:extLst>
          </p:cNvPr>
          <p:cNvSpPr txBox="1">
            <a:spLocks/>
          </p:cNvSpPr>
          <p:nvPr/>
        </p:nvSpPr>
        <p:spPr>
          <a:xfrm>
            <a:off x="6255710" y="6442611"/>
            <a:ext cx="2715883" cy="20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CB668B7-FDDE-44D4-9767-BC5D8F7A4222}" type="slidenum">
              <a:rPr lang="en-US" sz="800" smtClean="0">
                <a:latin typeface="Arial"/>
              </a:rPr>
              <a:pPr>
                <a:defRPr/>
              </a:pPr>
              <a:t>9</a:t>
            </a:fld>
            <a:endParaRPr lang="en-US" sz="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90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EBB9120EE4294780140C01044827AC" ma:contentTypeVersion="12" ma:contentTypeDescription="Create a new document." ma:contentTypeScope="" ma:versionID="f690475f8ca69b62447c1fbfc1ab9382">
  <xsd:schema xmlns:xsd="http://www.w3.org/2001/XMLSchema" xmlns:xs="http://www.w3.org/2001/XMLSchema" xmlns:p="http://schemas.microsoft.com/office/2006/metadata/properties" xmlns:ns1="http://schemas.microsoft.com/sharepoint/v3" xmlns:ns2="e314e82a-14d5-4f1c-a1a2-fb25bebf012b" targetNamespace="http://schemas.microsoft.com/office/2006/metadata/properties" ma:root="true" ma:fieldsID="7c5460793bf74c27c7857280993a17ba" ns1:_="" ns2:_="">
    <xsd:import namespace="http://schemas.microsoft.com/sharepoint/v3"/>
    <xsd:import namespace="e314e82a-14d5-4f1c-a1a2-fb25bebf0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4e82a-14d5-4f1c-a1a2-fb25bebf01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B047547-CBEB-46F2-ABF5-A3E14C323F89}"/>
</file>

<file path=customXml/itemProps2.xml><?xml version="1.0" encoding="utf-8"?>
<ds:datastoreItem xmlns:ds="http://schemas.openxmlformats.org/officeDocument/2006/customXml" ds:itemID="{8F3DB42D-8E2C-448C-BFA8-69E481627D28}"/>
</file>

<file path=customXml/itemProps3.xml><?xml version="1.0" encoding="utf-8"?>
<ds:datastoreItem xmlns:ds="http://schemas.openxmlformats.org/officeDocument/2006/customXml" ds:itemID="{49086258-37A1-4AA6-ABF7-F0F8C0C6C89E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0x01010033EBB9120EE4294780140C01044827AC</vt:lpwstr>
  </property>
</Properties>
</file>