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9"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02D94-C531-5D8E-F2A1-92FD02F142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68FE66-7CEE-3642-520D-E15EDF2E6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6218F5-7424-D4E1-4B3D-3199DA058A9C}"/>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5" name="Footer Placeholder 4">
            <a:extLst>
              <a:ext uri="{FF2B5EF4-FFF2-40B4-BE49-F238E27FC236}">
                <a16:creationId xmlns:a16="http://schemas.microsoft.com/office/drawing/2014/main" id="{50130944-F899-D78F-7143-9E9641628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AAD9CA-6433-9B1A-BFBC-60A2E6D19AB3}"/>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3065083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B01F-43BD-68AC-AE87-479E45BBA5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5AD48D-D268-E51C-3EF7-10100A6B69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854F5F-7810-ED62-DF52-B7758455D086}"/>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5" name="Footer Placeholder 4">
            <a:extLst>
              <a:ext uri="{FF2B5EF4-FFF2-40B4-BE49-F238E27FC236}">
                <a16:creationId xmlns:a16="http://schemas.microsoft.com/office/drawing/2014/main" id="{7A3F2AF6-4874-5907-55C1-C285824DAF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676D5-AAA9-EEFB-8D86-349EED0C3072}"/>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2393530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387574-30BC-B4EC-E108-A9B7AB7FF4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1FF0B9-A6FB-4808-9DAB-73EFAD32FC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D9B59E-2BFF-1F64-8F06-05D075160D29}"/>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5" name="Footer Placeholder 4">
            <a:extLst>
              <a:ext uri="{FF2B5EF4-FFF2-40B4-BE49-F238E27FC236}">
                <a16:creationId xmlns:a16="http://schemas.microsoft.com/office/drawing/2014/main" id="{739F9A9C-C718-F35A-ED10-E202765333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9AAFB-FDDF-989E-3F0B-8C5405E96FAC}"/>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326994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0BD96-1BCF-112A-216D-EDF286B6C4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C619E6-C86E-D2F7-CE4C-800525712C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85C189-190E-DF93-2CDB-0CBE93579000}"/>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5" name="Footer Placeholder 4">
            <a:extLst>
              <a:ext uri="{FF2B5EF4-FFF2-40B4-BE49-F238E27FC236}">
                <a16:creationId xmlns:a16="http://schemas.microsoft.com/office/drawing/2014/main" id="{8C801AD3-64AC-587D-564C-36A6678B6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A2D6FC-2572-566A-83FF-646FB7ED5A40}"/>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3018110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7B878-6AC1-EDA6-6775-71BAF974D5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5702E1-CEB4-ACE9-5D6C-AF2F82A3D8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36FE71-D51B-C870-7548-F614259EB20A}"/>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5" name="Footer Placeholder 4">
            <a:extLst>
              <a:ext uri="{FF2B5EF4-FFF2-40B4-BE49-F238E27FC236}">
                <a16:creationId xmlns:a16="http://schemas.microsoft.com/office/drawing/2014/main" id="{B64C0571-A048-310D-F007-475DDC40A3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6B2B04-B294-2B5D-5EFC-8E2E6532403F}"/>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3822985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3FE72-5E2B-6F36-38C2-5FD458BAAF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F9E2C8-087C-84DB-C74F-467CB1A747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8CB7BD-0012-3494-C9CC-5CAE0F8F1C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F8556D-F144-193A-5461-EC6945EA9837}"/>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6" name="Footer Placeholder 5">
            <a:extLst>
              <a:ext uri="{FF2B5EF4-FFF2-40B4-BE49-F238E27FC236}">
                <a16:creationId xmlns:a16="http://schemas.microsoft.com/office/drawing/2014/main" id="{0A2F7267-6981-1A6C-A337-B3CD39B887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2755A0-5292-94FC-8A60-A5977D768549}"/>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412559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E53F7-272A-A755-0018-0C88AA5285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93E8C7-675E-471F-A310-A1364F26E3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490B21-4315-231D-C16C-E78DFF1ADD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667D52-C532-369B-31BE-79BA6F264C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C83B5A-1B59-A7B5-7555-95762D0189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8143F6-A455-7E89-A8E4-31817DB0EF0B}"/>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8" name="Footer Placeholder 7">
            <a:extLst>
              <a:ext uri="{FF2B5EF4-FFF2-40B4-BE49-F238E27FC236}">
                <a16:creationId xmlns:a16="http://schemas.microsoft.com/office/drawing/2014/main" id="{C20F50A6-FC90-0600-5F91-805AE0EE53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787F35-3EFA-0F40-DAA3-6DA89CD70171}"/>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1680159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8FC2-9C94-CCDA-BCB3-910329EC3D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FBADFE-C506-A1E9-3A89-A8664C4AAF34}"/>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4" name="Footer Placeholder 3">
            <a:extLst>
              <a:ext uri="{FF2B5EF4-FFF2-40B4-BE49-F238E27FC236}">
                <a16:creationId xmlns:a16="http://schemas.microsoft.com/office/drawing/2014/main" id="{BC059830-EDD5-64E6-B2B5-AB347B2189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B98184-A363-56F1-C09F-45AB410C967D}"/>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190134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03FDFE-8419-C307-62E4-9038A95C80AE}"/>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3" name="Footer Placeholder 2">
            <a:extLst>
              <a:ext uri="{FF2B5EF4-FFF2-40B4-BE49-F238E27FC236}">
                <a16:creationId xmlns:a16="http://schemas.microsoft.com/office/drawing/2014/main" id="{92D1F12A-F4DE-BEDF-EA73-4EC4EA6F1E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04F92E-AD8D-585B-10D2-0095CEBB9E76}"/>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117858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B9FAC-4DBE-49D6-6AD8-F796585FDF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DFED5C-A2C0-8B85-420B-D408E5055D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AFE615-2C4D-B2C4-4281-48B9A96024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4956EF-8909-88F5-4446-B4E525167390}"/>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6" name="Footer Placeholder 5">
            <a:extLst>
              <a:ext uri="{FF2B5EF4-FFF2-40B4-BE49-F238E27FC236}">
                <a16:creationId xmlns:a16="http://schemas.microsoft.com/office/drawing/2014/main" id="{CA482233-337D-6D50-7FC1-352EDF62FD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6C2034-9AF2-659C-0369-CFEA6A17500A}"/>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100658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84A1-7C01-8E10-9E4F-2CD8B6A1F6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E29C6-53FC-E9E4-6329-D59EE3AAF2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677136-B38B-2679-7AF5-7A0B9A6C2C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5D7B23-CBC5-B6FD-3F02-012EDCD66E67}"/>
              </a:ext>
            </a:extLst>
          </p:cNvPr>
          <p:cNvSpPr>
            <a:spLocks noGrp="1"/>
          </p:cNvSpPr>
          <p:nvPr>
            <p:ph type="dt" sz="half" idx="10"/>
          </p:nvPr>
        </p:nvSpPr>
        <p:spPr/>
        <p:txBody>
          <a:bodyPr/>
          <a:lstStyle/>
          <a:p>
            <a:fld id="{B1713433-0AA7-4C12-986D-03EB60222796}" type="datetimeFigureOut">
              <a:rPr lang="en-US" smtClean="0"/>
              <a:t>3/19/2024</a:t>
            </a:fld>
            <a:endParaRPr lang="en-US"/>
          </a:p>
        </p:txBody>
      </p:sp>
      <p:sp>
        <p:nvSpPr>
          <p:cNvPr id="6" name="Footer Placeholder 5">
            <a:extLst>
              <a:ext uri="{FF2B5EF4-FFF2-40B4-BE49-F238E27FC236}">
                <a16:creationId xmlns:a16="http://schemas.microsoft.com/office/drawing/2014/main" id="{738838A5-72ED-A1E4-08F8-0966702D62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5C6A8-8748-075A-C027-518122B3AD52}"/>
              </a:ext>
            </a:extLst>
          </p:cNvPr>
          <p:cNvSpPr>
            <a:spLocks noGrp="1"/>
          </p:cNvSpPr>
          <p:nvPr>
            <p:ph type="sldNum" sz="quarter" idx="12"/>
          </p:nvPr>
        </p:nvSpPr>
        <p:spPr/>
        <p:txBody>
          <a:bodyPr/>
          <a:lstStyle/>
          <a:p>
            <a:fld id="{9788F196-ED83-469D-B222-14FF808C2C4D}" type="slidenum">
              <a:rPr lang="en-US" smtClean="0"/>
              <a:t>‹#›</a:t>
            </a:fld>
            <a:endParaRPr lang="en-US"/>
          </a:p>
        </p:txBody>
      </p:sp>
    </p:spTree>
    <p:extLst>
      <p:ext uri="{BB962C8B-B14F-4D97-AF65-F5344CB8AC3E}">
        <p14:creationId xmlns:p14="http://schemas.microsoft.com/office/powerpoint/2010/main" val="150936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608E75-966C-4ACD-64F2-556E6BC50F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30911C-EA3E-1B34-E689-0C54484FEB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83975-1500-21A9-D68A-568784F2F5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13433-0AA7-4C12-986D-03EB60222796}" type="datetimeFigureOut">
              <a:rPr lang="en-US" smtClean="0"/>
              <a:t>3/19/2024</a:t>
            </a:fld>
            <a:endParaRPr lang="en-US"/>
          </a:p>
        </p:txBody>
      </p:sp>
      <p:sp>
        <p:nvSpPr>
          <p:cNvPr id="5" name="Footer Placeholder 4">
            <a:extLst>
              <a:ext uri="{FF2B5EF4-FFF2-40B4-BE49-F238E27FC236}">
                <a16:creationId xmlns:a16="http://schemas.microsoft.com/office/drawing/2014/main" id="{DCE83349-2599-D088-3C4C-8A569215BC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04423D-8D56-04A2-7460-A2AC366C22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88F196-ED83-469D-B222-14FF808C2C4D}" type="slidenum">
              <a:rPr lang="en-US" smtClean="0"/>
              <a:t>‹#›</a:t>
            </a:fld>
            <a:endParaRPr lang="en-US"/>
          </a:p>
        </p:txBody>
      </p:sp>
    </p:spTree>
    <p:extLst>
      <p:ext uri="{BB962C8B-B14F-4D97-AF65-F5344CB8AC3E}">
        <p14:creationId xmlns:p14="http://schemas.microsoft.com/office/powerpoint/2010/main" val="134309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36BC3-B05B-4689-61C7-C96872E40260}"/>
              </a:ext>
            </a:extLst>
          </p:cNvPr>
          <p:cNvSpPr>
            <a:spLocks noGrp="1"/>
          </p:cNvSpPr>
          <p:nvPr>
            <p:ph type="ctrTitle"/>
          </p:nvPr>
        </p:nvSpPr>
        <p:spPr/>
        <p:txBody>
          <a:bodyPr/>
          <a:lstStyle/>
          <a:p>
            <a:r>
              <a:rPr lang="en-US" dirty="0"/>
              <a:t>Vision for Donald Lynch Boulevard</a:t>
            </a:r>
          </a:p>
        </p:txBody>
      </p:sp>
      <p:sp>
        <p:nvSpPr>
          <p:cNvPr id="3" name="Subtitle 2">
            <a:extLst>
              <a:ext uri="{FF2B5EF4-FFF2-40B4-BE49-F238E27FC236}">
                <a16:creationId xmlns:a16="http://schemas.microsoft.com/office/drawing/2014/main" id="{C179734A-C937-A303-9F87-F302732770D5}"/>
              </a:ext>
            </a:extLst>
          </p:cNvPr>
          <p:cNvSpPr>
            <a:spLocks noGrp="1"/>
          </p:cNvSpPr>
          <p:nvPr>
            <p:ph type="subTitle" idx="1"/>
          </p:nvPr>
        </p:nvSpPr>
        <p:spPr/>
        <p:txBody>
          <a:bodyPr/>
          <a:lstStyle/>
          <a:p>
            <a:r>
              <a:rPr lang="en-US" dirty="0"/>
              <a:t>March 18, 2024</a:t>
            </a:r>
          </a:p>
        </p:txBody>
      </p:sp>
    </p:spTree>
    <p:extLst>
      <p:ext uri="{BB962C8B-B14F-4D97-AF65-F5344CB8AC3E}">
        <p14:creationId xmlns:p14="http://schemas.microsoft.com/office/powerpoint/2010/main" val="2190961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BEFC5-4DA3-CF67-F249-70E9B1020E37}"/>
              </a:ext>
            </a:extLst>
          </p:cNvPr>
          <p:cNvSpPr>
            <a:spLocks noGrp="1"/>
          </p:cNvSpPr>
          <p:nvPr>
            <p:ph type="title"/>
          </p:nvPr>
        </p:nvSpPr>
        <p:spPr/>
        <p:txBody>
          <a:bodyPr/>
          <a:lstStyle/>
          <a:p>
            <a:r>
              <a:rPr lang="en-US" dirty="0"/>
              <a:t>Zoning Use Modifications continued</a:t>
            </a:r>
          </a:p>
        </p:txBody>
      </p:sp>
      <p:sp>
        <p:nvSpPr>
          <p:cNvPr id="3" name="Content Placeholder 2">
            <a:extLst>
              <a:ext uri="{FF2B5EF4-FFF2-40B4-BE49-F238E27FC236}">
                <a16:creationId xmlns:a16="http://schemas.microsoft.com/office/drawing/2014/main" id="{1F04B350-C762-3C15-59C4-D13F945E9E2E}"/>
              </a:ext>
            </a:extLst>
          </p:cNvPr>
          <p:cNvSpPr>
            <a:spLocks noGrp="1"/>
          </p:cNvSpPr>
          <p:nvPr>
            <p:ph idx="1"/>
          </p:nvPr>
        </p:nvSpPr>
        <p:spPr/>
        <p:txBody>
          <a:bodyPr>
            <a:normAutofit lnSpcReduction="10000"/>
          </a:bodyPr>
          <a:lstStyle/>
          <a:p>
            <a:r>
              <a:rPr lang="en-US" dirty="0"/>
              <a:t>LI is “N” – changed to “Y” in DLB</a:t>
            </a:r>
          </a:p>
          <a:p>
            <a:pPr lvl="1"/>
            <a:r>
              <a:rPr lang="en-US" dirty="0"/>
              <a:t>Medical office/clinic; public recreation and conservation.</a:t>
            </a:r>
          </a:p>
          <a:p>
            <a:r>
              <a:rPr lang="en-US" dirty="0"/>
              <a:t>LI is “N” – change to “SP” in DLB</a:t>
            </a:r>
          </a:p>
          <a:p>
            <a:pPr lvl="1"/>
            <a:r>
              <a:rPr lang="en-US" dirty="0"/>
              <a:t>Multi family dwelling; artist studio/live/work gallery space; recording studio/live/work space; convert building to office, bank, insurance use; schools for business, trade, music, dance and television/radio broadcasting (not including towers); health, sports and fitness clubs (indoor and/or outdoor) recreation and entertainment, indoor; private clubs, nonprofit; clubs; self service laundry; dental clinics; customer service establishments; mixed use development; copy shops, newspaper offices; open air markets; restaurant with drive-in or drive thru facilities; drive-thru facilities; manufacturing most items sold on site; light manufacturing using portable electric machinery; retail sales to manufacturing; and dry cleaning.</a:t>
            </a:r>
          </a:p>
        </p:txBody>
      </p:sp>
    </p:spTree>
    <p:extLst>
      <p:ext uri="{BB962C8B-B14F-4D97-AF65-F5344CB8AC3E}">
        <p14:creationId xmlns:p14="http://schemas.microsoft.com/office/powerpoint/2010/main" val="3207124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24078-19CB-B635-A764-0BFAA6824EFC}"/>
              </a:ext>
            </a:extLst>
          </p:cNvPr>
          <p:cNvSpPr>
            <a:spLocks noGrp="1"/>
          </p:cNvSpPr>
          <p:nvPr>
            <p:ph type="title"/>
          </p:nvPr>
        </p:nvSpPr>
        <p:spPr/>
        <p:txBody>
          <a:bodyPr/>
          <a:lstStyle/>
          <a:p>
            <a:r>
              <a:rPr lang="en-US" dirty="0"/>
              <a:t>Dimensional, Parking, Curb Cuts</a:t>
            </a:r>
          </a:p>
        </p:txBody>
      </p:sp>
      <p:sp>
        <p:nvSpPr>
          <p:cNvPr id="3" name="Content Placeholder 2">
            <a:extLst>
              <a:ext uri="{FF2B5EF4-FFF2-40B4-BE49-F238E27FC236}">
                <a16:creationId xmlns:a16="http://schemas.microsoft.com/office/drawing/2014/main" id="{24EE356E-D483-13FB-C1A9-5424263DC45E}"/>
              </a:ext>
            </a:extLst>
          </p:cNvPr>
          <p:cNvSpPr>
            <a:spLocks noGrp="1"/>
          </p:cNvSpPr>
          <p:nvPr>
            <p:ph idx="1"/>
          </p:nvPr>
        </p:nvSpPr>
        <p:spPr/>
        <p:txBody>
          <a:bodyPr/>
          <a:lstStyle/>
          <a:p>
            <a:r>
              <a:rPr lang="en-US" dirty="0"/>
              <a:t>Remove restriction for height adjacent to residential and change from 52 feet tom 60 feet</a:t>
            </a:r>
          </a:p>
          <a:p>
            <a:r>
              <a:rPr lang="en-US" dirty="0"/>
              <a:t>Small lot development within an existing parcel – minimum frontage of 50 feet (maintain the 2 acre minimum lot)</a:t>
            </a:r>
          </a:p>
          <a:p>
            <a:r>
              <a:rPr lang="en-US" dirty="0"/>
              <a:t>Lower minimum parking requirements</a:t>
            </a:r>
          </a:p>
          <a:p>
            <a:r>
              <a:rPr lang="en-US" dirty="0"/>
              <a:t>Council approves reductions in parking requirements</a:t>
            </a:r>
          </a:p>
          <a:p>
            <a:endParaRPr lang="en-US" dirty="0"/>
          </a:p>
        </p:txBody>
      </p:sp>
    </p:spTree>
    <p:extLst>
      <p:ext uri="{BB962C8B-B14F-4D97-AF65-F5344CB8AC3E}">
        <p14:creationId xmlns:p14="http://schemas.microsoft.com/office/powerpoint/2010/main" val="1669215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82217-289A-6A6A-3A8F-C62EDED73FC0}"/>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AAD607A9-6315-6CF5-2C58-5669F8F6A28D}"/>
              </a:ext>
            </a:extLst>
          </p:cNvPr>
          <p:cNvSpPr>
            <a:spLocks noGrp="1"/>
          </p:cNvSpPr>
          <p:nvPr>
            <p:ph idx="1"/>
          </p:nvPr>
        </p:nvSpPr>
        <p:spPr/>
        <p:txBody>
          <a:bodyPr/>
          <a:lstStyle/>
          <a:p>
            <a:r>
              <a:rPr lang="en-US" dirty="0"/>
              <a:t>Looking for Urban Affairs input</a:t>
            </a:r>
          </a:p>
          <a:p>
            <a:r>
              <a:rPr lang="en-US" dirty="0"/>
              <a:t>Formally submit zoning change to the City Council in April</a:t>
            </a:r>
          </a:p>
          <a:p>
            <a:r>
              <a:rPr lang="en-US" dirty="0"/>
              <a:t>Refer to Urban Affairs and Planning Board</a:t>
            </a:r>
          </a:p>
          <a:p>
            <a:r>
              <a:rPr lang="en-US" dirty="0"/>
              <a:t>City Council public hearing in May</a:t>
            </a:r>
          </a:p>
          <a:p>
            <a:r>
              <a:rPr lang="en-US" dirty="0"/>
              <a:t>Planning Board will conduct public hearing</a:t>
            </a:r>
          </a:p>
          <a:p>
            <a:r>
              <a:rPr lang="en-US" dirty="0"/>
              <a:t>Council action by August</a:t>
            </a:r>
          </a:p>
        </p:txBody>
      </p:sp>
    </p:spTree>
    <p:extLst>
      <p:ext uri="{BB962C8B-B14F-4D97-AF65-F5344CB8AC3E}">
        <p14:creationId xmlns:p14="http://schemas.microsoft.com/office/powerpoint/2010/main" val="266626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5F575-E800-3084-6C26-6E82DC079093}"/>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A13CE36F-4F71-7B9D-D8A1-A76BF8D30B66}"/>
              </a:ext>
            </a:extLst>
          </p:cNvPr>
          <p:cNvSpPr>
            <a:spLocks noGrp="1"/>
          </p:cNvSpPr>
          <p:nvPr>
            <p:ph idx="1"/>
          </p:nvPr>
        </p:nvSpPr>
        <p:spPr/>
        <p:txBody>
          <a:bodyPr/>
          <a:lstStyle/>
          <a:p>
            <a:r>
              <a:rPr lang="en-US" dirty="0"/>
              <a:t>Purpose</a:t>
            </a:r>
          </a:p>
          <a:p>
            <a:r>
              <a:rPr lang="en-US" dirty="0"/>
              <a:t>Background</a:t>
            </a:r>
          </a:p>
          <a:p>
            <a:r>
              <a:rPr lang="en-US" dirty="0"/>
              <a:t>Challenges and Opportunities</a:t>
            </a:r>
          </a:p>
          <a:p>
            <a:r>
              <a:rPr lang="en-US" dirty="0"/>
              <a:t>Successes</a:t>
            </a:r>
          </a:p>
          <a:p>
            <a:r>
              <a:rPr lang="en-US" dirty="0"/>
              <a:t>DLB Overlay District</a:t>
            </a:r>
          </a:p>
          <a:p>
            <a:r>
              <a:rPr lang="en-US" dirty="0"/>
              <a:t>Next Steps</a:t>
            </a:r>
          </a:p>
          <a:p>
            <a:endParaRPr lang="en-US" dirty="0"/>
          </a:p>
        </p:txBody>
      </p:sp>
    </p:spTree>
    <p:extLst>
      <p:ext uri="{BB962C8B-B14F-4D97-AF65-F5344CB8AC3E}">
        <p14:creationId xmlns:p14="http://schemas.microsoft.com/office/powerpoint/2010/main" val="344823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8C541-C45E-CAA4-630D-E15A44A1D159}"/>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A818616B-659F-86C7-956A-053230358F42}"/>
              </a:ext>
            </a:extLst>
          </p:cNvPr>
          <p:cNvSpPr>
            <a:spLocks noGrp="1"/>
          </p:cNvSpPr>
          <p:nvPr>
            <p:ph idx="1"/>
          </p:nvPr>
        </p:nvSpPr>
        <p:spPr/>
        <p:txBody>
          <a:bodyPr/>
          <a:lstStyle/>
          <a:p>
            <a:r>
              <a:rPr lang="en-US" dirty="0"/>
              <a:t>To develop a shared vision for the future of Donald Lynch Boulevard (DLB) and the surrounding Limited Industrial area to define changes in zoning that will proactively guide the commercial corridor to be an economic engine for the city.</a:t>
            </a:r>
          </a:p>
          <a:p>
            <a:r>
              <a:rPr lang="en-US" dirty="0"/>
              <a:t>The purpose of this Urban Affairs meeting is to get input from the City Council before formally submitting the zoning change.</a:t>
            </a:r>
          </a:p>
        </p:txBody>
      </p:sp>
    </p:spTree>
    <p:extLst>
      <p:ext uri="{BB962C8B-B14F-4D97-AF65-F5344CB8AC3E}">
        <p14:creationId xmlns:p14="http://schemas.microsoft.com/office/powerpoint/2010/main" val="130276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C4677-C1CE-62A4-3663-E7AB154CEC4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918E626-2415-B846-BE08-C3E851D299CB}"/>
              </a:ext>
            </a:extLst>
          </p:cNvPr>
          <p:cNvSpPr>
            <a:spLocks noGrp="1"/>
          </p:cNvSpPr>
          <p:nvPr>
            <p:ph idx="1"/>
          </p:nvPr>
        </p:nvSpPr>
        <p:spPr/>
        <p:txBody>
          <a:bodyPr/>
          <a:lstStyle/>
          <a:p>
            <a:r>
              <a:rPr lang="en-US" dirty="0"/>
              <a:t>2017 – initial discussions with Attorney </a:t>
            </a:r>
            <a:r>
              <a:rPr lang="en-US" dirty="0" err="1"/>
              <a:t>Gadbois</a:t>
            </a:r>
            <a:endParaRPr lang="en-US" dirty="0"/>
          </a:p>
          <a:p>
            <a:r>
              <a:rPr lang="en-US" dirty="0"/>
              <a:t>2020 – continued with Attorney Austin</a:t>
            </a:r>
          </a:p>
          <a:p>
            <a:r>
              <a:rPr lang="en-US" dirty="0"/>
              <a:t>2021 – MAPC/MEDC coordinated two public meetings, included Town of Berlin Economic Development Committee.</a:t>
            </a:r>
          </a:p>
          <a:p>
            <a:r>
              <a:rPr lang="en-US" dirty="0"/>
              <a:t>2021 - Draft vision document issued</a:t>
            </a:r>
          </a:p>
          <a:p>
            <a:r>
              <a:rPr lang="en-US" dirty="0"/>
              <a:t>2023 - Final vision document issued</a:t>
            </a:r>
          </a:p>
          <a:p>
            <a:r>
              <a:rPr lang="en-US" dirty="0"/>
              <a:t>2023 - Submitted to Urban Affairs.  Carried over to 2024 City Council.</a:t>
            </a:r>
          </a:p>
        </p:txBody>
      </p:sp>
    </p:spTree>
    <p:extLst>
      <p:ext uri="{BB962C8B-B14F-4D97-AF65-F5344CB8AC3E}">
        <p14:creationId xmlns:p14="http://schemas.microsoft.com/office/powerpoint/2010/main" val="249367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B817-C53C-22D9-4E32-8240E0607409}"/>
              </a:ext>
            </a:extLst>
          </p:cNvPr>
          <p:cNvSpPr>
            <a:spLocks noGrp="1"/>
          </p:cNvSpPr>
          <p:nvPr>
            <p:ph type="title"/>
          </p:nvPr>
        </p:nvSpPr>
        <p:spPr/>
        <p:txBody>
          <a:bodyPr/>
          <a:lstStyle/>
          <a:p>
            <a:r>
              <a:rPr lang="en-US" dirty="0"/>
              <a:t>Challenges and Opportunities</a:t>
            </a:r>
          </a:p>
        </p:txBody>
      </p:sp>
      <p:sp>
        <p:nvSpPr>
          <p:cNvPr id="3" name="Content Placeholder 2">
            <a:extLst>
              <a:ext uri="{FF2B5EF4-FFF2-40B4-BE49-F238E27FC236}">
                <a16:creationId xmlns:a16="http://schemas.microsoft.com/office/drawing/2014/main" id="{35F519BE-59C1-9494-2A08-01F117E79A31}"/>
              </a:ext>
            </a:extLst>
          </p:cNvPr>
          <p:cNvSpPr>
            <a:spLocks noGrp="1"/>
          </p:cNvSpPr>
          <p:nvPr>
            <p:ph idx="1"/>
          </p:nvPr>
        </p:nvSpPr>
        <p:spPr/>
        <p:txBody>
          <a:bodyPr>
            <a:normAutofit fontScale="92500" lnSpcReduction="20000"/>
          </a:bodyPr>
          <a:lstStyle/>
          <a:p>
            <a:r>
              <a:rPr lang="en-US" dirty="0"/>
              <a:t>Malls are struggling to stay economically viable as consumer shopping habits evolve</a:t>
            </a:r>
          </a:p>
          <a:p>
            <a:r>
              <a:rPr lang="en-US" dirty="0"/>
              <a:t>Vacancy on DLB</a:t>
            </a:r>
          </a:p>
          <a:p>
            <a:pPr>
              <a:spcBef>
                <a:spcPts val="0"/>
              </a:spcBef>
              <a:buSzPts val="1000"/>
              <a:tabLst>
                <a:tab pos="457200" algn="l"/>
              </a:tabLst>
            </a:pPr>
            <a:r>
              <a:rPr lang="en-US" dirty="0">
                <a:solidFill>
                  <a:srgbClr val="000000"/>
                </a:solidFill>
                <a:effectLst/>
                <a:ea typeface="Times New Roman" panose="02020603050405020304" pitchFamily="18" charset="0"/>
              </a:rPr>
              <a:t>Help with employee Retention/Attraction for existing and new business (with addition of new amenities/services/retail)</a:t>
            </a:r>
            <a:endParaRPr lang="en-US" dirty="0">
              <a:solidFill>
                <a:srgbClr val="000000"/>
              </a:solidFill>
              <a:effectLst/>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2800" dirty="0">
                <a:solidFill>
                  <a:srgbClr val="000000"/>
                </a:solidFill>
                <a:effectLst/>
                <a:ea typeface="Times New Roman" panose="02020603050405020304" pitchFamily="18" charset="0"/>
                <a:cs typeface="Times New Roman" panose="02020603050405020304" pitchFamily="18" charset="0"/>
              </a:rPr>
              <a:t>Feedback from businesses includes the ability to attract/retain employees is a major factor in choosing a location. If the City helps businesses attract and retain employees by making the area more attractive with amenities, then the City will be helping the overall business attraction/retention efforts. </a:t>
            </a:r>
            <a:endParaRPr lang="en-US" sz="2800" dirty="0">
              <a:solidFill>
                <a:srgbClr val="000000"/>
              </a:solidFill>
              <a:effectLst/>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dirty="0">
                <a:solidFill>
                  <a:srgbClr val="000000"/>
                </a:solidFill>
                <a:effectLst/>
                <a:ea typeface="Times New Roman" panose="02020603050405020304" pitchFamily="18" charset="0"/>
              </a:rPr>
              <a:t>Bring new or additional visitors to the area (that will most likely utilize new or existing businesses/restaurants)</a:t>
            </a:r>
            <a:endParaRPr lang="en-US" dirty="0">
              <a:solidFill>
                <a:srgbClr val="000000"/>
              </a:solidFill>
              <a:effectLst/>
              <a:ea typeface="Calibri" panose="020F0502020204030204" pitchFamily="34" charset="0"/>
            </a:endParaRPr>
          </a:p>
          <a:p>
            <a:r>
              <a:rPr lang="en-US" dirty="0"/>
              <a:t>Lack of restaurants/drive thru facility for employees and visitors</a:t>
            </a:r>
          </a:p>
        </p:txBody>
      </p:sp>
    </p:spTree>
    <p:extLst>
      <p:ext uri="{BB962C8B-B14F-4D97-AF65-F5344CB8AC3E}">
        <p14:creationId xmlns:p14="http://schemas.microsoft.com/office/powerpoint/2010/main" val="33484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C61D-5364-CBB0-B300-21AA4D2A3F1B}"/>
              </a:ext>
            </a:extLst>
          </p:cNvPr>
          <p:cNvSpPr>
            <a:spLocks noGrp="1"/>
          </p:cNvSpPr>
          <p:nvPr>
            <p:ph type="title"/>
          </p:nvPr>
        </p:nvSpPr>
        <p:spPr/>
        <p:txBody>
          <a:bodyPr/>
          <a:lstStyle/>
          <a:p>
            <a:r>
              <a:rPr lang="en-US" dirty="0"/>
              <a:t>Successes</a:t>
            </a:r>
          </a:p>
        </p:txBody>
      </p:sp>
      <p:sp>
        <p:nvSpPr>
          <p:cNvPr id="3" name="Content Placeholder 2">
            <a:extLst>
              <a:ext uri="{FF2B5EF4-FFF2-40B4-BE49-F238E27FC236}">
                <a16:creationId xmlns:a16="http://schemas.microsoft.com/office/drawing/2014/main" id="{54E35D38-8A82-746E-7FBE-A71DE0DF4442}"/>
              </a:ext>
            </a:extLst>
          </p:cNvPr>
          <p:cNvSpPr>
            <a:spLocks noGrp="1"/>
          </p:cNvSpPr>
          <p:nvPr>
            <p:ph idx="1"/>
          </p:nvPr>
        </p:nvSpPr>
        <p:spPr/>
        <p:txBody>
          <a:bodyPr/>
          <a:lstStyle/>
          <a:p>
            <a:r>
              <a:rPr lang="en-US" dirty="0"/>
              <a:t>Aspen Aerogel</a:t>
            </a:r>
          </a:p>
          <a:p>
            <a:r>
              <a:rPr lang="en-US" dirty="0"/>
              <a:t>Sartorius</a:t>
            </a:r>
          </a:p>
          <a:p>
            <a:r>
              <a:rPr lang="en-US" dirty="0"/>
              <a:t>$5.5 million in upgrades to the DLB roadway infrastructure</a:t>
            </a:r>
          </a:p>
          <a:p>
            <a:r>
              <a:rPr lang="en-US" dirty="0"/>
              <a:t>New England Sports Center (~$1 million annually)</a:t>
            </a:r>
          </a:p>
        </p:txBody>
      </p:sp>
    </p:spTree>
    <p:extLst>
      <p:ext uri="{BB962C8B-B14F-4D97-AF65-F5344CB8AC3E}">
        <p14:creationId xmlns:p14="http://schemas.microsoft.com/office/powerpoint/2010/main" val="109224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53880" y="6005226"/>
            <a:ext cx="84604" cy="147058"/>
          </a:xfrm>
          <a:prstGeom prst="rect">
            <a:avLst/>
          </a:prstGeom>
        </p:spPr>
        <p:txBody>
          <a:bodyPr vert="horz" wrap="square" lIns="0" tIns="11206" rIns="0" bIns="0" rtlCol="0">
            <a:spAutoFit/>
          </a:bodyPr>
          <a:lstStyle/>
          <a:p>
            <a:pPr marL="11206">
              <a:spcBef>
                <a:spcPts val="88"/>
              </a:spcBef>
            </a:pPr>
            <a:r>
              <a:rPr sz="882" dirty="0">
                <a:solidFill>
                  <a:srgbClr val="939598"/>
                </a:solidFill>
                <a:latin typeface="Tw Cen MT"/>
                <a:cs typeface="Tw Cen MT"/>
              </a:rPr>
              <a:t>7</a:t>
            </a:r>
            <a:endParaRPr sz="882">
              <a:latin typeface="Tw Cen MT"/>
              <a:cs typeface="Tw Cen MT"/>
            </a:endParaRPr>
          </a:p>
        </p:txBody>
      </p:sp>
      <p:sp>
        <p:nvSpPr>
          <p:cNvPr id="3" name="object 3"/>
          <p:cNvSpPr txBox="1"/>
          <p:nvPr/>
        </p:nvSpPr>
        <p:spPr>
          <a:xfrm>
            <a:off x="2454088" y="6005226"/>
            <a:ext cx="2254624" cy="147058"/>
          </a:xfrm>
          <a:prstGeom prst="rect">
            <a:avLst/>
          </a:prstGeom>
        </p:spPr>
        <p:txBody>
          <a:bodyPr vert="horz" wrap="square" lIns="0" tIns="11206" rIns="0" bIns="0" rtlCol="0">
            <a:spAutoFit/>
          </a:bodyPr>
          <a:lstStyle/>
          <a:p>
            <a:pPr marL="11206">
              <a:spcBef>
                <a:spcPts val="88"/>
              </a:spcBef>
            </a:pPr>
            <a:r>
              <a:rPr sz="882" dirty="0">
                <a:solidFill>
                  <a:srgbClr val="939598"/>
                </a:solidFill>
                <a:latin typeface="Tw Cen MT"/>
                <a:cs typeface="Tw Cen MT"/>
              </a:rPr>
              <a:t>Marlborough</a:t>
            </a:r>
            <a:r>
              <a:rPr sz="882" spc="-22" dirty="0">
                <a:solidFill>
                  <a:srgbClr val="939598"/>
                </a:solidFill>
                <a:latin typeface="Tw Cen MT"/>
                <a:cs typeface="Tw Cen MT"/>
              </a:rPr>
              <a:t> </a:t>
            </a:r>
            <a:r>
              <a:rPr sz="882" b="1" dirty="0">
                <a:solidFill>
                  <a:srgbClr val="939598"/>
                </a:solidFill>
                <a:latin typeface="Tw Cen MT"/>
                <a:cs typeface="Tw Cen MT"/>
              </a:rPr>
              <a:t>Vision</a:t>
            </a:r>
            <a:r>
              <a:rPr sz="882" b="1" spc="-9" dirty="0">
                <a:solidFill>
                  <a:srgbClr val="939598"/>
                </a:solidFill>
                <a:latin typeface="Tw Cen MT"/>
                <a:cs typeface="Tw Cen MT"/>
              </a:rPr>
              <a:t> </a:t>
            </a:r>
            <a:r>
              <a:rPr sz="882" b="1" dirty="0">
                <a:solidFill>
                  <a:srgbClr val="939598"/>
                </a:solidFill>
                <a:latin typeface="Tw Cen MT"/>
                <a:cs typeface="Tw Cen MT"/>
              </a:rPr>
              <a:t>for</a:t>
            </a:r>
            <a:r>
              <a:rPr sz="882" b="1" spc="-13" dirty="0">
                <a:solidFill>
                  <a:srgbClr val="939598"/>
                </a:solidFill>
                <a:latin typeface="Tw Cen MT"/>
                <a:cs typeface="Tw Cen MT"/>
              </a:rPr>
              <a:t> </a:t>
            </a:r>
            <a:r>
              <a:rPr sz="882" b="1" dirty="0">
                <a:solidFill>
                  <a:srgbClr val="939598"/>
                </a:solidFill>
                <a:latin typeface="Tw Cen MT"/>
                <a:cs typeface="Tw Cen MT"/>
              </a:rPr>
              <a:t>Donald</a:t>
            </a:r>
            <a:r>
              <a:rPr sz="882" b="1" spc="-9" dirty="0">
                <a:solidFill>
                  <a:srgbClr val="939598"/>
                </a:solidFill>
                <a:latin typeface="Tw Cen MT"/>
                <a:cs typeface="Tw Cen MT"/>
              </a:rPr>
              <a:t> </a:t>
            </a:r>
            <a:r>
              <a:rPr sz="882" b="1" dirty="0">
                <a:solidFill>
                  <a:srgbClr val="939598"/>
                </a:solidFill>
                <a:latin typeface="Tw Cen MT"/>
                <a:cs typeface="Tw Cen MT"/>
              </a:rPr>
              <a:t>Lynch</a:t>
            </a:r>
            <a:r>
              <a:rPr sz="882" b="1" spc="-9" dirty="0">
                <a:solidFill>
                  <a:srgbClr val="939598"/>
                </a:solidFill>
                <a:latin typeface="Tw Cen MT"/>
                <a:cs typeface="Tw Cen MT"/>
              </a:rPr>
              <a:t> Boulevard</a:t>
            </a:r>
            <a:endParaRPr sz="882">
              <a:latin typeface="Tw Cen MT"/>
              <a:cs typeface="Tw Cen MT"/>
            </a:endParaRPr>
          </a:p>
        </p:txBody>
      </p:sp>
      <p:sp>
        <p:nvSpPr>
          <p:cNvPr id="4" name="object 4"/>
          <p:cNvSpPr txBox="1"/>
          <p:nvPr/>
        </p:nvSpPr>
        <p:spPr>
          <a:xfrm>
            <a:off x="9150723" y="6005226"/>
            <a:ext cx="587188" cy="147058"/>
          </a:xfrm>
          <a:prstGeom prst="rect">
            <a:avLst/>
          </a:prstGeom>
        </p:spPr>
        <p:txBody>
          <a:bodyPr vert="horz" wrap="square" lIns="0" tIns="11206" rIns="0" bIns="0" rtlCol="0">
            <a:spAutoFit/>
          </a:bodyPr>
          <a:lstStyle/>
          <a:p>
            <a:pPr marL="11206">
              <a:spcBef>
                <a:spcPts val="88"/>
              </a:spcBef>
            </a:pPr>
            <a:r>
              <a:rPr sz="882" b="1" dirty="0">
                <a:solidFill>
                  <a:srgbClr val="939598"/>
                </a:solidFill>
                <a:latin typeface="Tw Cen MT"/>
                <a:cs typeface="Tw Cen MT"/>
              </a:rPr>
              <a:t>Final </a:t>
            </a:r>
            <a:r>
              <a:rPr sz="882" b="1" spc="-9" dirty="0">
                <a:solidFill>
                  <a:srgbClr val="939598"/>
                </a:solidFill>
                <a:latin typeface="Tw Cen MT"/>
                <a:cs typeface="Tw Cen MT"/>
              </a:rPr>
              <a:t>Report</a:t>
            </a:r>
            <a:endParaRPr sz="882">
              <a:latin typeface="Tw Cen MT"/>
              <a:cs typeface="Tw Cen MT"/>
            </a:endParaRPr>
          </a:p>
        </p:txBody>
      </p:sp>
      <p:grpSp>
        <p:nvGrpSpPr>
          <p:cNvPr id="5" name="object 5"/>
          <p:cNvGrpSpPr/>
          <p:nvPr/>
        </p:nvGrpSpPr>
        <p:grpSpPr>
          <a:xfrm>
            <a:off x="2078019" y="750346"/>
            <a:ext cx="7649135" cy="4897531"/>
            <a:chOff x="475488" y="850392"/>
            <a:chExt cx="8669020" cy="5550535"/>
          </a:xfrm>
        </p:grpSpPr>
        <p:pic>
          <p:nvPicPr>
            <p:cNvPr id="6" name="object 6"/>
            <p:cNvPicPr/>
            <p:nvPr/>
          </p:nvPicPr>
          <p:blipFill>
            <a:blip r:embed="rId2" cstate="print"/>
            <a:stretch>
              <a:fillRect/>
            </a:stretch>
          </p:blipFill>
          <p:spPr>
            <a:xfrm>
              <a:off x="800298" y="2401868"/>
              <a:ext cx="8343701" cy="3998931"/>
            </a:xfrm>
            <a:prstGeom prst="rect">
              <a:avLst/>
            </a:prstGeom>
          </p:spPr>
        </p:pic>
        <p:pic>
          <p:nvPicPr>
            <p:cNvPr id="7" name="object 7"/>
            <p:cNvPicPr/>
            <p:nvPr/>
          </p:nvPicPr>
          <p:blipFill>
            <a:blip r:embed="rId3" cstate="print"/>
            <a:stretch>
              <a:fillRect/>
            </a:stretch>
          </p:blipFill>
          <p:spPr>
            <a:xfrm>
              <a:off x="475488" y="850392"/>
              <a:ext cx="4000499" cy="2049056"/>
            </a:xfrm>
            <a:prstGeom prst="rect">
              <a:avLst/>
            </a:prstGeom>
          </p:spPr>
        </p:pic>
      </p:grpSp>
      <p:sp>
        <p:nvSpPr>
          <p:cNvPr id="8" name="object 8"/>
          <p:cNvSpPr txBox="1"/>
          <p:nvPr/>
        </p:nvSpPr>
        <p:spPr>
          <a:xfrm>
            <a:off x="2454088" y="2578465"/>
            <a:ext cx="1973356" cy="201367"/>
          </a:xfrm>
          <a:prstGeom prst="rect">
            <a:avLst/>
          </a:prstGeom>
        </p:spPr>
        <p:txBody>
          <a:bodyPr vert="horz" wrap="square" lIns="0" tIns="11206" rIns="0" bIns="0" rtlCol="0">
            <a:spAutoFit/>
          </a:bodyPr>
          <a:lstStyle/>
          <a:p>
            <a:pPr marL="11206">
              <a:spcBef>
                <a:spcPts val="88"/>
              </a:spcBef>
            </a:pPr>
            <a:r>
              <a:rPr sz="1235" i="1" dirty="0">
                <a:solidFill>
                  <a:srgbClr val="231F20"/>
                </a:solidFill>
                <a:latin typeface="Tw Cen MT"/>
                <a:cs typeface="Tw Cen MT"/>
              </a:rPr>
              <a:t>City</a:t>
            </a:r>
            <a:r>
              <a:rPr sz="1235" i="1" spc="-4" dirty="0">
                <a:solidFill>
                  <a:srgbClr val="231F20"/>
                </a:solidFill>
                <a:latin typeface="Tw Cen MT"/>
                <a:cs typeface="Tw Cen MT"/>
              </a:rPr>
              <a:t> </a:t>
            </a:r>
            <a:r>
              <a:rPr sz="1235" i="1" dirty="0">
                <a:solidFill>
                  <a:srgbClr val="231F20"/>
                </a:solidFill>
                <a:latin typeface="Tw Cen MT"/>
                <a:cs typeface="Tw Cen MT"/>
              </a:rPr>
              <a:t>of</a:t>
            </a:r>
            <a:r>
              <a:rPr sz="1235" i="1" spc="93" dirty="0">
                <a:solidFill>
                  <a:srgbClr val="231F20"/>
                </a:solidFill>
                <a:latin typeface="Tw Cen MT"/>
                <a:cs typeface="Tw Cen MT"/>
              </a:rPr>
              <a:t> </a:t>
            </a:r>
            <a:r>
              <a:rPr sz="1235" i="1" dirty="0">
                <a:solidFill>
                  <a:srgbClr val="231F20"/>
                </a:solidFill>
                <a:latin typeface="Tw Cen MT"/>
                <a:cs typeface="Tw Cen MT"/>
              </a:rPr>
              <a:t>Marlborough</a:t>
            </a:r>
            <a:r>
              <a:rPr sz="1235" i="1" spc="-4" dirty="0">
                <a:solidFill>
                  <a:srgbClr val="231F20"/>
                </a:solidFill>
                <a:latin typeface="Tw Cen MT"/>
                <a:cs typeface="Tw Cen MT"/>
              </a:rPr>
              <a:t> </a:t>
            </a:r>
            <a:r>
              <a:rPr sz="1235" i="1" dirty="0">
                <a:solidFill>
                  <a:srgbClr val="231F20"/>
                </a:solidFill>
                <a:latin typeface="Tw Cen MT"/>
                <a:cs typeface="Tw Cen MT"/>
              </a:rPr>
              <a:t>Locus </a:t>
            </a:r>
            <a:r>
              <a:rPr sz="1235" i="1" spc="-22" dirty="0">
                <a:solidFill>
                  <a:srgbClr val="231F20"/>
                </a:solidFill>
                <a:latin typeface="Tw Cen MT"/>
                <a:cs typeface="Tw Cen MT"/>
              </a:rPr>
              <a:t>Map</a:t>
            </a:r>
            <a:endParaRPr sz="1235">
              <a:latin typeface="Tw Cen MT"/>
              <a:cs typeface="Tw Cen MT"/>
            </a:endParaRPr>
          </a:p>
        </p:txBody>
      </p:sp>
      <p:sp>
        <p:nvSpPr>
          <p:cNvPr id="9" name="object 9"/>
          <p:cNvSpPr txBox="1"/>
          <p:nvPr/>
        </p:nvSpPr>
        <p:spPr>
          <a:xfrm>
            <a:off x="2454089" y="5587916"/>
            <a:ext cx="2191310" cy="201367"/>
          </a:xfrm>
          <a:prstGeom prst="rect">
            <a:avLst/>
          </a:prstGeom>
        </p:spPr>
        <p:txBody>
          <a:bodyPr vert="horz" wrap="square" lIns="0" tIns="11206" rIns="0" bIns="0" rtlCol="0">
            <a:spAutoFit/>
          </a:bodyPr>
          <a:lstStyle/>
          <a:p>
            <a:pPr marL="11206">
              <a:spcBef>
                <a:spcPts val="88"/>
              </a:spcBef>
            </a:pPr>
            <a:r>
              <a:rPr sz="1235" i="1" dirty="0">
                <a:solidFill>
                  <a:srgbClr val="231F20"/>
                </a:solidFill>
                <a:latin typeface="Tw Cen MT"/>
                <a:cs typeface="Tw Cen MT"/>
              </a:rPr>
              <a:t>Donald</a:t>
            </a:r>
            <a:r>
              <a:rPr sz="1235" i="1" spc="-4" dirty="0">
                <a:solidFill>
                  <a:srgbClr val="231F20"/>
                </a:solidFill>
                <a:latin typeface="Tw Cen MT"/>
                <a:cs typeface="Tw Cen MT"/>
              </a:rPr>
              <a:t> </a:t>
            </a:r>
            <a:r>
              <a:rPr sz="1235" i="1" dirty="0">
                <a:solidFill>
                  <a:srgbClr val="231F20"/>
                </a:solidFill>
                <a:latin typeface="Tw Cen MT"/>
                <a:cs typeface="Tw Cen MT"/>
              </a:rPr>
              <a:t>Lynch</a:t>
            </a:r>
            <a:r>
              <a:rPr sz="1235" i="1" spc="-4" dirty="0">
                <a:solidFill>
                  <a:srgbClr val="231F20"/>
                </a:solidFill>
                <a:latin typeface="Tw Cen MT"/>
                <a:cs typeface="Tw Cen MT"/>
              </a:rPr>
              <a:t> </a:t>
            </a:r>
            <a:r>
              <a:rPr sz="1235" i="1" dirty="0">
                <a:solidFill>
                  <a:srgbClr val="231F20"/>
                </a:solidFill>
                <a:latin typeface="Tw Cen MT"/>
                <a:cs typeface="Tw Cen MT"/>
              </a:rPr>
              <a:t>Boulevard</a:t>
            </a:r>
            <a:r>
              <a:rPr sz="1235" i="1" spc="-4" dirty="0">
                <a:solidFill>
                  <a:srgbClr val="231F20"/>
                </a:solidFill>
                <a:latin typeface="Tw Cen MT"/>
                <a:cs typeface="Tw Cen MT"/>
              </a:rPr>
              <a:t> </a:t>
            </a:r>
            <a:r>
              <a:rPr sz="1235" i="1" dirty="0">
                <a:solidFill>
                  <a:srgbClr val="231F20"/>
                </a:solidFill>
                <a:latin typeface="Tw Cen MT"/>
                <a:cs typeface="Tw Cen MT"/>
              </a:rPr>
              <a:t>Study</a:t>
            </a:r>
            <a:r>
              <a:rPr sz="1235" i="1" spc="-4" dirty="0">
                <a:solidFill>
                  <a:srgbClr val="231F20"/>
                </a:solidFill>
                <a:latin typeface="Tw Cen MT"/>
                <a:cs typeface="Tw Cen MT"/>
              </a:rPr>
              <a:t> </a:t>
            </a:r>
            <a:r>
              <a:rPr sz="1235" i="1" spc="-18" dirty="0">
                <a:solidFill>
                  <a:srgbClr val="231F20"/>
                </a:solidFill>
                <a:latin typeface="Tw Cen MT"/>
                <a:cs typeface="Tw Cen MT"/>
              </a:rPr>
              <a:t>Area</a:t>
            </a:r>
            <a:endParaRPr sz="1235">
              <a:latin typeface="Tw Cen MT"/>
              <a:cs typeface="Tw Cen M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22964" y="6005226"/>
            <a:ext cx="146237" cy="147058"/>
          </a:xfrm>
          <a:prstGeom prst="rect">
            <a:avLst/>
          </a:prstGeom>
        </p:spPr>
        <p:txBody>
          <a:bodyPr vert="horz" wrap="square" lIns="0" tIns="11206" rIns="0" bIns="0" rtlCol="0">
            <a:spAutoFit/>
          </a:bodyPr>
          <a:lstStyle/>
          <a:p>
            <a:pPr marL="11206">
              <a:spcBef>
                <a:spcPts val="88"/>
              </a:spcBef>
            </a:pPr>
            <a:r>
              <a:rPr sz="882" spc="-22" dirty="0">
                <a:solidFill>
                  <a:srgbClr val="939598"/>
                </a:solidFill>
                <a:latin typeface="Tw Cen MT"/>
                <a:cs typeface="Tw Cen MT"/>
              </a:rPr>
              <a:t>41</a:t>
            </a:r>
            <a:endParaRPr sz="882">
              <a:latin typeface="Tw Cen MT"/>
              <a:cs typeface="Tw Cen MT"/>
            </a:endParaRPr>
          </a:p>
        </p:txBody>
      </p:sp>
      <p:sp>
        <p:nvSpPr>
          <p:cNvPr id="3" name="object 3"/>
          <p:cNvSpPr txBox="1"/>
          <p:nvPr/>
        </p:nvSpPr>
        <p:spPr>
          <a:xfrm>
            <a:off x="2454088" y="6005226"/>
            <a:ext cx="2254624" cy="147058"/>
          </a:xfrm>
          <a:prstGeom prst="rect">
            <a:avLst/>
          </a:prstGeom>
        </p:spPr>
        <p:txBody>
          <a:bodyPr vert="horz" wrap="square" lIns="0" tIns="11206" rIns="0" bIns="0" rtlCol="0">
            <a:spAutoFit/>
          </a:bodyPr>
          <a:lstStyle/>
          <a:p>
            <a:pPr marL="11206">
              <a:spcBef>
                <a:spcPts val="88"/>
              </a:spcBef>
            </a:pPr>
            <a:r>
              <a:rPr sz="882" dirty="0">
                <a:solidFill>
                  <a:srgbClr val="939598"/>
                </a:solidFill>
                <a:latin typeface="Tw Cen MT"/>
                <a:cs typeface="Tw Cen MT"/>
              </a:rPr>
              <a:t>Marlborough</a:t>
            </a:r>
            <a:r>
              <a:rPr sz="882" spc="-22" dirty="0">
                <a:solidFill>
                  <a:srgbClr val="939598"/>
                </a:solidFill>
                <a:latin typeface="Tw Cen MT"/>
                <a:cs typeface="Tw Cen MT"/>
              </a:rPr>
              <a:t> </a:t>
            </a:r>
            <a:r>
              <a:rPr sz="882" b="1" dirty="0">
                <a:solidFill>
                  <a:srgbClr val="939598"/>
                </a:solidFill>
                <a:latin typeface="Tw Cen MT"/>
                <a:cs typeface="Tw Cen MT"/>
              </a:rPr>
              <a:t>Vision</a:t>
            </a:r>
            <a:r>
              <a:rPr sz="882" b="1" spc="-9" dirty="0">
                <a:solidFill>
                  <a:srgbClr val="939598"/>
                </a:solidFill>
                <a:latin typeface="Tw Cen MT"/>
                <a:cs typeface="Tw Cen MT"/>
              </a:rPr>
              <a:t> </a:t>
            </a:r>
            <a:r>
              <a:rPr sz="882" b="1" dirty="0">
                <a:solidFill>
                  <a:srgbClr val="939598"/>
                </a:solidFill>
                <a:latin typeface="Tw Cen MT"/>
                <a:cs typeface="Tw Cen MT"/>
              </a:rPr>
              <a:t>for</a:t>
            </a:r>
            <a:r>
              <a:rPr sz="882" b="1" spc="-13" dirty="0">
                <a:solidFill>
                  <a:srgbClr val="939598"/>
                </a:solidFill>
                <a:latin typeface="Tw Cen MT"/>
                <a:cs typeface="Tw Cen MT"/>
              </a:rPr>
              <a:t> </a:t>
            </a:r>
            <a:r>
              <a:rPr sz="882" b="1" dirty="0">
                <a:solidFill>
                  <a:srgbClr val="939598"/>
                </a:solidFill>
                <a:latin typeface="Tw Cen MT"/>
                <a:cs typeface="Tw Cen MT"/>
              </a:rPr>
              <a:t>Donald</a:t>
            </a:r>
            <a:r>
              <a:rPr sz="882" b="1" spc="-9" dirty="0">
                <a:solidFill>
                  <a:srgbClr val="939598"/>
                </a:solidFill>
                <a:latin typeface="Tw Cen MT"/>
                <a:cs typeface="Tw Cen MT"/>
              </a:rPr>
              <a:t> </a:t>
            </a:r>
            <a:r>
              <a:rPr sz="882" b="1" dirty="0">
                <a:solidFill>
                  <a:srgbClr val="939598"/>
                </a:solidFill>
                <a:latin typeface="Tw Cen MT"/>
                <a:cs typeface="Tw Cen MT"/>
              </a:rPr>
              <a:t>Lynch</a:t>
            </a:r>
            <a:r>
              <a:rPr sz="882" b="1" spc="-9" dirty="0">
                <a:solidFill>
                  <a:srgbClr val="939598"/>
                </a:solidFill>
                <a:latin typeface="Tw Cen MT"/>
                <a:cs typeface="Tw Cen MT"/>
              </a:rPr>
              <a:t> Boulevard</a:t>
            </a:r>
            <a:endParaRPr sz="882">
              <a:latin typeface="Tw Cen MT"/>
              <a:cs typeface="Tw Cen MT"/>
            </a:endParaRPr>
          </a:p>
        </p:txBody>
      </p:sp>
      <p:sp>
        <p:nvSpPr>
          <p:cNvPr id="4" name="object 4"/>
          <p:cNvSpPr txBox="1"/>
          <p:nvPr/>
        </p:nvSpPr>
        <p:spPr>
          <a:xfrm>
            <a:off x="9150723" y="6005226"/>
            <a:ext cx="587188" cy="147058"/>
          </a:xfrm>
          <a:prstGeom prst="rect">
            <a:avLst/>
          </a:prstGeom>
        </p:spPr>
        <p:txBody>
          <a:bodyPr vert="horz" wrap="square" lIns="0" tIns="11206" rIns="0" bIns="0" rtlCol="0">
            <a:spAutoFit/>
          </a:bodyPr>
          <a:lstStyle/>
          <a:p>
            <a:pPr marL="11206">
              <a:spcBef>
                <a:spcPts val="88"/>
              </a:spcBef>
            </a:pPr>
            <a:r>
              <a:rPr sz="882" b="1" dirty="0">
                <a:solidFill>
                  <a:srgbClr val="939598"/>
                </a:solidFill>
                <a:latin typeface="Tw Cen MT"/>
                <a:cs typeface="Tw Cen MT"/>
              </a:rPr>
              <a:t>Final </a:t>
            </a:r>
            <a:r>
              <a:rPr sz="882" b="1" spc="-9" dirty="0">
                <a:solidFill>
                  <a:srgbClr val="939598"/>
                </a:solidFill>
                <a:latin typeface="Tw Cen MT"/>
                <a:cs typeface="Tw Cen MT"/>
              </a:rPr>
              <a:t>Report</a:t>
            </a:r>
            <a:endParaRPr sz="882">
              <a:latin typeface="Tw Cen MT"/>
              <a:cs typeface="Tw Cen MT"/>
            </a:endParaRPr>
          </a:p>
        </p:txBody>
      </p:sp>
      <p:grpSp>
        <p:nvGrpSpPr>
          <p:cNvPr id="5" name="object 5"/>
          <p:cNvGrpSpPr/>
          <p:nvPr/>
        </p:nvGrpSpPr>
        <p:grpSpPr>
          <a:xfrm>
            <a:off x="2420762" y="1037631"/>
            <a:ext cx="7350499" cy="4850466"/>
            <a:chOff x="863930" y="1175981"/>
            <a:chExt cx="8330565" cy="5497195"/>
          </a:xfrm>
        </p:grpSpPr>
        <p:pic>
          <p:nvPicPr>
            <p:cNvPr id="6" name="object 6"/>
            <p:cNvPicPr/>
            <p:nvPr/>
          </p:nvPicPr>
          <p:blipFill>
            <a:blip r:embed="rId2" cstate="print"/>
            <a:stretch>
              <a:fillRect/>
            </a:stretch>
          </p:blipFill>
          <p:spPr>
            <a:xfrm>
              <a:off x="863930" y="1175981"/>
              <a:ext cx="8330552" cy="5496636"/>
            </a:xfrm>
            <a:prstGeom prst="rect">
              <a:avLst/>
            </a:prstGeom>
          </p:spPr>
        </p:pic>
        <p:sp>
          <p:nvSpPr>
            <p:cNvPr id="7" name="object 7"/>
            <p:cNvSpPr/>
            <p:nvPr/>
          </p:nvSpPr>
          <p:spPr>
            <a:xfrm>
              <a:off x="997610" y="2160423"/>
              <a:ext cx="1823720" cy="1435100"/>
            </a:xfrm>
            <a:custGeom>
              <a:avLst/>
              <a:gdLst/>
              <a:ahLst/>
              <a:cxnLst/>
              <a:rect l="l" t="t" r="r" b="b"/>
              <a:pathLst>
                <a:path w="1823720" h="1435100">
                  <a:moveTo>
                    <a:pt x="140817" y="1434693"/>
                  </a:moveTo>
                  <a:lnTo>
                    <a:pt x="552297" y="1119225"/>
                  </a:lnTo>
                  <a:lnTo>
                    <a:pt x="867765" y="872337"/>
                  </a:lnTo>
                  <a:lnTo>
                    <a:pt x="1068933" y="716876"/>
                  </a:lnTo>
                  <a:lnTo>
                    <a:pt x="1210665" y="616305"/>
                  </a:lnTo>
                  <a:lnTo>
                    <a:pt x="1306677" y="561441"/>
                  </a:lnTo>
                  <a:lnTo>
                    <a:pt x="1416405" y="502005"/>
                  </a:lnTo>
                  <a:lnTo>
                    <a:pt x="1580997" y="437997"/>
                  </a:lnTo>
                  <a:lnTo>
                    <a:pt x="1823313" y="360273"/>
                  </a:lnTo>
                  <a:lnTo>
                    <a:pt x="1713585" y="209397"/>
                  </a:lnTo>
                  <a:lnTo>
                    <a:pt x="1645005" y="104241"/>
                  </a:lnTo>
                  <a:lnTo>
                    <a:pt x="1594713" y="0"/>
                  </a:lnTo>
                  <a:lnTo>
                    <a:pt x="1164945" y="58521"/>
                  </a:lnTo>
                  <a:lnTo>
                    <a:pt x="808329" y="739749"/>
                  </a:lnTo>
                  <a:lnTo>
                    <a:pt x="57607" y="1217980"/>
                  </a:lnTo>
                  <a:lnTo>
                    <a:pt x="0" y="1270101"/>
                  </a:lnTo>
                  <a:lnTo>
                    <a:pt x="140817" y="1434693"/>
                  </a:lnTo>
                  <a:close/>
                </a:path>
              </a:pathLst>
            </a:custGeom>
            <a:ln w="50800">
              <a:solidFill>
                <a:srgbClr val="231F20"/>
              </a:solidFill>
            </a:ln>
          </p:spPr>
          <p:txBody>
            <a:bodyPr wrap="square" lIns="0" tIns="0" rIns="0" bIns="0" rtlCol="0"/>
            <a:lstStyle/>
            <a:p>
              <a:endParaRPr sz="1588"/>
            </a:p>
          </p:txBody>
        </p:sp>
      </p:grpSp>
      <p:sp>
        <p:nvSpPr>
          <p:cNvPr id="8" name="object 8"/>
          <p:cNvSpPr txBox="1"/>
          <p:nvPr/>
        </p:nvSpPr>
        <p:spPr>
          <a:xfrm>
            <a:off x="2454089" y="746975"/>
            <a:ext cx="5472393" cy="201367"/>
          </a:xfrm>
          <a:prstGeom prst="rect">
            <a:avLst/>
          </a:prstGeom>
        </p:spPr>
        <p:txBody>
          <a:bodyPr vert="horz" wrap="square" lIns="0" tIns="11206" rIns="0" bIns="0" rtlCol="0">
            <a:spAutoFit/>
          </a:bodyPr>
          <a:lstStyle/>
          <a:p>
            <a:pPr marL="11206">
              <a:spcBef>
                <a:spcPts val="88"/>
              </a:spcBef>
            </a:pPr>
            <a:r>
              <a:rPr sz="1235" i="1" dirty="0">
                <a:solidFill>
                  <a:srgbClr val="231F20"/>
                </a:solidFill>
                <a:latin typeface="Tw Cen MT"/>
                <a:cs typeface="Tw Cen MT"/>
              </a:rPr>
              <a:t>City</a:t>
            </a:r>
            <a:r>
              <a:rPr sz="1235" i="1" spc="-4" dirty="0">
                <a:solidFill>
                  <a:srgbClr val="231F20"/>
                </a:solidFill>
                <a:latin typeface="Tw Cen MT"/>
                <a:cs typeface="Tw Cen MT"/>
              </a:rPr>
              <a:t> </a:t>
            </a:r>
            <a:r>
              <a:rPr sz="1235" i="1" dirty="0">
                <a:solidFill>
                  <a:srgbClr val="231F20"/>
                </a:solidFill>
                <a:latin typeface="Tw Cen MT"/>
                <a:cs typeface="Tw Cen MT"/>
              </a:rPr>
              <a:t>of</a:t>
            </a:r>
            <a:r>
              <a:rPr sz="1235" i="1" spc="88" dirty="0">
                <a:solidFill>
                  <a:srgbClr val="231F20"/>
                </a:solidFill>
                <a:latin typeface="Tw Cen MT"/>
                <a:cs typeface="Tw Cen MT"/>
              </a:rPr>
              <a:t> </a:t>
            </a:r>
            <a:r>
              <a:rPr sz="1235" i="1" dirty="0">
                <a:solidFill>
                  <a:srgbClr val="231F20"/>
                </a:solidFill>
                <a:latin typeface="Tw Cen MT"/>
                <a:cs typeface="Tw Cen MT"/>
              </a:rPr>
              <a:t>Marlborough Zoning</a:t>
            </a:r>
            <a:r>
              <a:rPr sz="1235" i="1" spc="-4" dirty="0">
                <a:solidFill>
                  <a:srgbClr val="231F20"/>
                </a:solidFill>
                <a:latin typeface="Tw Cen MT"/>
                <a:cs typeface="Tw Cen MT"/>
              </a:rPr>
              <a:t> </a:t>
            </a:r>
            <a:r>
              <a:rPr sz="1235" i="1" dirty="0">
                <a:solidFill>
                  <a:srgbClr val="231F20"/>
                </a:solidFill>
                <a:latin typeface="Tw Cen MT"/>
                <a:cs typeface="Tw Cen MT"/>
              </a:rPr>
              <a:t>Map</a:t>
            </a:r>
            <a:r>
              <a:rPr sz="1235" i="1" spc="-4" dirty="0">
                <a:solidFill>
                  <a:srgbClr val="231F20"/>
                </a:solidFill>
                <a:latin typeface="Tw Cen MT"/>
                <a:cs typeface="Tw Cen MT"/>
              </a:rPr>
              <a:t> </a:t>
            </a:r>
            <a:r>
              <a:rPr sz="1235" i="1" dirty="0">
                <a:solidFill>
                  <a:srgbClr val="231F20"/>
                </a:solidFill>
                <a:latin typeface="Tw Cen MT"/>
                <a:cs typeface="Tw Cen MT"/>
              </a:rPr>
              <a:t>with</a:t>
            </a:r>
            <a:r>
              <a:rPr sz="1235" i="1" spc="-4" dirty="0">
                <a:solidFill>
                  <a:srgbClr val="231F20"/>
                </a:solidFill>
                <a:latin typeface="Tw Cen MT"/>
                <a:cs typeface="Tw Cen MT"/>
              </a:rPr>
              <a:t> </a:t>
            </a:r>
            <a:r>
              <a:rPr sz="1235" i="1" dirty="0">
                <a:solidFill>
                  <a:srgbClr val="231F20"/>
                </a:solidFill>
                <a:latin typeface="Tw Cen MT"/>
                <a:cs typeface="Tw Cen MT"/>
              </a:rPr>
              <a:t>recommended</a:t>
            </a:r>
            <a:r>
              <a:rPr sz="1235" i="1" spc="-4" dirty="0">
                <a:solidFill>
                  <a:srgbClr val="231F20"/>
                </a:solidFill>
                <a:latin typeface="Tw Cen MT"/>
                <a:cs typeface="Tw Cen MT"/>
              </a:rPr>
              <a:t> </a:t>
            </a:r>
            <a:r>
              <a:rPr sz="1235" i="1" dirty="0">
                <a:solidFill>
                  <a:srgbClr val="231F20"/>
                </a:solidFill>
                <a:latin typeface="Tw Cen MT"/>
                <a:cs typeface="Tw Cen MT"/>
              </a:rPr>
              <a:t>overlay</a:t>
            </a:r>
            <a:r>
              <a:rPr sz="1235" i="1" spc="-4" dirty="0">
                <a:solidFill>
                  <a:srgbClr val="231F20"/>
                </a:solidFill>
                <a:latin typeface="Tw Cen MT"/>
                <a:cs typeface="Tw Cen MT"/>
              </a:rPr>
              <a:t> </a:t>
            </a:r>
            <a:r>
              <a:rPr sz="1235" i="1" dirty="0">
                <a:solidFill>
                  <a:srgbClr val="231F20"/>
                </a:solidFill>
                <a:latin typeface="Tw Cen MT"/>
                <a:cs typeface="Tw Cen MT"/>
              </a:rPr>
              <a:t>boundary</a:t>
            </a:r>
            <a:r>
              <a:rPr sz="1235" i="1" spc="-4" dirty="0">
                <a:solidFill>
                  <a:srgbClr val="231F20"/>
                </a:solidFill>
                <a:latin typeface="Tw Cen MT"/>
                <a:cs typeface="Tw Cen MT"/>
              </a:rPr>
              <a:t> </a:t>
            </a:r>
            <a:r>
              <a:rPr sz="1235" i="1" dirty="0">
                <a:solidFill>
                  <a:srgbClr val="231F20"/>
                </a:solidFill>
                <a:latin typeface="Tw Cen MT"/>
                <a:cs typeface="Tw Cen MT"/>
              </a:rPr>
              <a:t>(outlined</a:t>
            </a:r>
            <a:r>
              <a:rPr sz="1235" i="1" spc="-4" dirty="0">
                <a:solidFill>
                  <a:srgbClr val="231F20"/>
                </a:solidFill>
                <a:latin typeface="Tw Cen MT"/>
                <a:cs typeface="Tw Cen MT"/>
              </a:rPr>
              <a:t> </a:t>
            </a:r>
            <a:r>
              <a:rPr sz="1235" i="1" dirty="0">
                <a:solidFill>
                  <a:srgbClr val="231F20"/>
                </a:solidFill>
                <a:latin typeface="Tw Cen MT"/>
                <a:cs typeface="Tw Cen MT"/>
              </a:rPr>
              <a:t>in </a:t>
            </a:r>
            <a:r>
              <a:rPr sz="1235" i="1" spc="-9" dirty="0">
                <a:solidFill>
                  <a:srgbClr val="231F20"/>
                </a:solidFill>
                <a:latin typeface="Tw Cen MT"/>
                <a:cs typeface="Tw Cen MT"/>
              </a:rPr>
              <a:t>black)</a:t>
            </a:r>
            <a:endParaRPr sz="1235">
              <a:latin typeface="Tw Cen MT"/>
              <a:cs typeface="Tw Cen M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E6048-D69E-F238-0B63-8EE3FA1D4D84}"/>
              </a:ext>
            </a:extLst>
          </p:cNvPr>
          <p:cNvSpPr>
            <a:spLocks noGrp="1"/>
          </p:cNvSpPr>
          <p:nvPr>
            <p:ph type="title"/>
          </p:nvPr>
        </p:nvSpPr>
        <p:spPr/>
        <p:txBody>
          <a:bodyPr/>
          <a:lstStyle/>
          <a:p>
            <a:r>
              <a:rPr lang="en-US" dirty="0"/>
              <a:t>Zoning Use Modifications</a:t>
            </a:r>
          </a:p>
        </p:txBody>
      </p:sp>
      <p:sp>
        <p:nvSpPr>
          <p:cNvPr id="3" name="Content Placeholder 2">
            <a:extLst>
              <a:ext uri="{FF2B5EF4-FFF2-40B4-BE49-F238E27FC236}">
                <a16:creationId xmlns:a16="http://schemas.microsoft.com/office/drawing/2014/main" id="{13FDCB13-9CD6-E706-DDE5-484D286D4B01}"/>
              </a:ext>
            </a:extLst>
          </p:cNvPr>
          <p:cNvSpPr>
            <a:spLocks noGrp="1"/>
          </p:cNvSpPr>
          <p:nvPr>
            <p:ph idx="1"/>
          </p:nvPr>
        </p:nvSpPr>
        <p:spPr/>
        <p:txBody>
          <a:bodyPr/>
          <a:lstStyle/>
          <a:p>
            <a:r>
              <a:rPr lang="en-US" dirty="0"/>
              <a:t>LI is “Y” – change to “SP” in DLB</a:t>
            </a:r>
          </a:p>
          <a:p>
            <a:pPr lvl="1"/>
            <a:r>
              <a:rPr lang="en-US" dirty="0"/>
              <a:t>Residential accessory uses; customary home occupations; yard sales, charitable sales bazaars; soil removal; agriculture, horticulture or floriculture &gt; 5 acres; airports and heliports; manufacturing and/or warehousing; and data storage/telecommunication facilities.</a:t>
            </a:r>
          </a:p>
          <a:p>
            <a:r>
              <a:rPr lang="en-US" dirty="0"/>
              <a:t>LI is “SP” – change to “N” in DLB</a:t>
            </a:r>
          </a:p>
          <a:p>
            <a:pPr lvl="1"/>
            <a:r>
              <a:rPr lang="en-US" dirty="0"/>
              <a:t>Outdoor storage; contractor’s yard; and landscape contractor’s yard.</a:t>
            </a:r>
          </a:p>
          <a:p>
            <a:r>
              <a:rPr lang="en-US" dirty="0"/>
              <a:t>LI is “SP” – change to “Y” in DLB</a:t>
            </a:r>
          </a:p>
          <a:p>
            <a:pPr lvl="2"/>
            <a:r>
              <a:rPr lang="en-US" dirty="0"/>
              <a:t>Restaurant, cafe</a:t>
            </a:r>
          </a:p>
        </p:txBody>
      </p:sp>
    </p:spTree>
    <p:extLst>
      <p:ext uri="{BB962C8B-B14F-4D97-AF65-F5344CB8AC3E}">
        <p14:creationId xmlns:p14="http://schemas.microsoft.com/office/powerpoint/2010/main" val="1637304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3211</TotalTime>
  <Words>700</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Courier New</vt:lpstr>
      <vt:lpstr>Symbol</vt:lpstr>
      <vt:lpstr>Tw Cen MT</vt:lpstr>
      <vt:lpstr>Office Theme</vt:lpstr>
      <vt:lpstr>Vision for Donald Lynch Boulevard</vt:lpstr>
      <vt:lpstr>Agenda</vt:lpstr>
      <vt:lpstr>Purpose</vt:lpstr>
      <vt:lpstr>Background</vt:lpstr>
      <vt:lpstr>Challenges and Opportunities</vt:lpstr>
      <vt:lpstr>Successes</vt:lpstr>
      <vt:lpstr>PowerPoint Presentation</vt:lpstr>
      <vt:lpstr>PowerPoint Presentation</vt:lpstr>
      <vt:lpstr>Zoning Use Modifications</vt:lpstr>
      <vt:lpstr>Zoning Use Modifications continued</vt:lpstr>
      <vt:lpstr>Dimensional, Parking, Curb Cuts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Donald Lynch Boulevard</dc:title>
  <dc:creator>Linda Ossing</dc:creator>
  <cp:lastModifiedBy>City Council</cp:lastModifiedBy>
  <cp:revision>2</cp:revision>
  <dcterms:created xsi:type="dcterms:W3CDTF">2024-03-16T13:19:33Z</dcterms:created>
  <dcterms:modified xsi:type="dcterms:W3CDTF">2024-03-19T18:51:20Z</dcterms:modified>
</cp:coreProperties>
</file>