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2" r:id="rId4"/>
    <p:sldId id="263" r:id="rId5"/>
    <p:sldId id="264" r:id="rId6"/>
    <p:sldId id="265" r:id="rId7"/>
    <p:sldId id="266" r:id="rId8"/>
    <p:sldId id="267" r:id="rId9"/>
    <p:sldId id="272" r:id="rId10"/>
    <p:sldId id="261" r:id="rId11"/>
    <p:sldId id="268" r:id="rId12"/>
    <p:sldId id="269" r:id="rId13"/>
    <p:sldId id="270" r:id="rId14"/>
    <p:sldId id="271" r:id="rId15"/>
    <p:sldId id="273" r:id="rId16"/>
    <p:sldId id="287" r:id="rId17"/>
    <p:sldId id="288" r:id="rId18"/>
    <p:sldId id="259" r:id="rId19"/>
    <p:sldId id="282" r:id="rId20"/>
    <p:sldId id="258" r:id="rId21"/>
    <p:sldId id="257" r:id="rId22"/>
    <p:sldId id="274" r:id="rId23"/>
    <p:sldId id="275" r:id="rId24"/>
    <p:sldId id="281" r:id="rId25"/>
    <p:sldId id="280" r:id="rId26"/>
    <p:sldId id="278" r:id="rId27"/>
    <p:sldId id="277" r:id="rId28"/>
    <p:sldId id="285" r:id="rId29"/>
    <p:sldId id="286" r:id="rId30"/>
    <p:sldId id="276" r:id="rId31"/>
    <p:sldId id="279" r:id="rId32"/>
    <p:sldId id="283" r:id="rId33"/>
    <p:sldId id="284" r:id="rId34"/>
    <p:sldId id="289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BB4FF-ABA6-4594-9EC4-731840C3F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78191-7A29-4ACB-8FE3-9451581AC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46B35-C06E-4174-AAE3-F523DA2B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D50C-5DB0-458D-8AD2-392B2A07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9329737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431A3-795A-4960-B56B-2E86A023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15F7-ACC6-497D-A17F-ECC93F4EC7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DD7D8D-93B6-46B4-888F-7D1C5AE093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6083300"/>
            <a:ext cx="11334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10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0BFE-A6E4-4ABE-9D35-F82FB1EF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A99623-AD85-44BE-B1C2-C6D53A9FB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018B9-0C25-4A8E-A30E-095C2447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E7346-9D0A-4DCE-9EA6-A2F86288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E07D7-9402-4F1B-9D25-535C879F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15F7-ACC6-497D-A17F-ECC93F4EC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6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DBF1B-6F9D-4CC4-A81A-96BD4B4C7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9371E-563D-4E1F-88A5-7D793CDCA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F069F-8979-4772-9ABE-38C2FBA6E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5DCFD-2B63-4FD9-9FA9-A9059670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F4505-12CC-4BE5-BA1F-16A3FB26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15F7-ACC6-497D-A17F-ECC93F4EC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7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305F-4B93-45F3-8988-9AB9ABCEB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8063-BBA9-4615-9995-66B343D22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A332B-EBD6-4FC3-9A65-04488657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E3408-1C33-4152-B5A6-B309F9F6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8B3DB-2B5F-4B1D-BB87-47FDF9FF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15F7-ACC6-497D-A17F-ECC93F4EC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4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10A36-3F15-4573-B2A0-B3D530E9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0D73E-C8C9-4707-8C9A-88E7EB830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6BC7F-FFE9-45BA-9FD7-C73924BF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3B40F-C9DD-4D42-8BA0-DDE937BD3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98B4B-4151-49B5-A2E8-3A738B60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15F7-ACC6-497D-A17F-ECC93F4EC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8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B0B59-BCDF-4EE1-90E6-474F301F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0C72A-E74E-4A9F-ABE8-7071F6B27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5BD9B-5DE4-43ED-B9F5-680BD08FD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CDDCF-E426-4141-8D12-A477C6D1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ED652-7271-4F74-BB44-607CE9AB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B241F-268E-4313-9C24-098B0A3B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15F7-ACC6-497D-A17F-ECC93F4EC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2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79B8-A5F1-48D8-981E-0B84BF9A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552CB-13BF-4801-9A43-297B320B8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7E027-C1E1-4504-84EB-551D28F37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0B737-5C61-47E3-89B0-7BAA87D78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15185-7824-4C37-B91D-18BAFD156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97768-459A-40FA-87B9-35549F0C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F1E58E-4825-413E-9323-8B895A35F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CA2364-0D0D-49AD-A41E-F4AF6F97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15F7-ACC6-497D-A17F-ECC93F4EC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8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27A4-1238-4DD5-B61C-6987DEE47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4BAECD-52F3-4E21-A5FD-4266457DE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A43A5-AD48-433F-BA6C-DE9C5D25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670DE-9A3C-4F1D-BD19-A291C7F6A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15F7-ACC6-497D-A17F-ECC93F4EC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53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CEBB2-16DF-4314-91A6-52BBF4F7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13A05F-479F-4953-A778-21F1B27D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899F7-FC69-4B02-9080-FC03CF79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15F7-ACC6-497D-A17F-ECC93F4EC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8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950E-67AD-49F2-8F4F-CA76B712D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E9E5-3FDA-4977-8B18-A2F6D69E9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FA2375-9AD6-43B8-B549-ED615D6CE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96FD5-C99E-416B-86C6-BA77AFD29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65FA1-442F-4C9B-992F-A3911264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F28D1-9E0E-457F-87E5-D89A30BC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15F7-ACC6-497D-A17F-ECC93F4EC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98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9C24-6D60-4072-8AB6-A62F6660D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8622E-A92D-4DF0-A493-AFBFC90F38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4A7DE-917F-46E6-8CF5-D5CC20F00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92677-583C-4D2D-941D-E8F72DF4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B0CB4-0C20-4363-8B1C-084D8E26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617AD-79CD-4E04-BB71-7A78D86B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15F7-ACC6-497D-A17F-ECC93F4EC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1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F7EE45-9DF1-493F-8995-CD9D64129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6E19E-3017-4683-BB2F-4BC5D8D76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91472-0C4D-487E-9112-C34911738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FB6BF-9DE4-404F-8BDC-A29AF1C92F6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3EFEA-24BF-481D-BEC5-8CDF2E29E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34C92-17BA-44D3-A232-2C5CD53A1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A15F7-ACC6-497D-A17F-ECC93F4EC7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13B4008-BF96-4972-8261-A36D6F7C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6083300"/>
            <a:ext cx="11334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0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7DE195-3693-409D-AE30-C93525195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0" y="142613"/>
            <a:ext cx="6639187" cy="6639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68A4ED-F83E-4A9C-8424-3C059BBC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5953" y="495025"/>
            <a:ext cx="5346047" cy="5691613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6-7-21</a:t>
            </a:r>
            <a:br>
              <a:rPr lang="en-US" sz="4900" dirty="0"/>
            </a:br>
            <a:r>
              <a:rPr lang="en-US" sz="4900" dirty="0"/>
              <a:t>Order No. 21-1008317</a:t>
            </a: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Chick-fil-A</a:t>
            </a:r>
            <a:br>
              <a:rPr lang="en-US" sz="4900" dirty="0"/>
            </a:br>
            <a:r>
              <a:rPr lang="en-US" sz="4900" dirty="0"/>
              <a:t>36 Apex Drive</a:t>
            </a: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Urban Affairs Committee Meeting</a:t>
            </a:r>
            <a:br>
              <a:rPr lang="en-US" sz="4900" dirty="0"/>
            </a:br>
            <a:r>
              <a:rPr lang="en-US" sz="4900" dirty="0"/>
              <a:t>June 29,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01">
            <a:extLst>
              <a:ext uri="{FF2B5EF4-FFF2-40B4-BE49-F238E27FC236}">
                <a16:creationId xmlns:a16="http://schemas.microsoft.com/office/drawing/2014/main" id="{2DA044FC-29D9-4E08-9B6C-A0564442E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7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08">
            <a:extLst>
              <a:ext uri="{FF2B5EF4-FFF2-40B4-BE49-F238E27FC236}">
                <a16:creationId xmlns:a16="http://schemas.microsoft.com/office/drawing/2014/main" id="{E751C2E4-7A7D-46E3-950E-6D5FC6EC2B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63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09">
            <a:extLst>
              <a:ext uri="{FF2B5EF4-FFF2-40B4-BE49-F238E27FC236}">
                <a16:creationId xmlns:a16="http://schemas.microsoft.com/office/drawing/2014/main" id="{2ED52CFB-8BDE-4249-87DB-6CADC25FF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84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10">
            <a:extLst>
              <a:ext uri="{FF2B5EF4-FFF2-40B4-BE49-F238E27FC236}">
                <a16:creationId xmlns:a16="http://schemas.microsoft.com/office/drawing/2014/main" id="{B96A6B09-5481-48F8-86D4-B13C3014D3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37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11">
            <a:extLst>
              <a:ext uri="{FF2B5EF4-FFF2-40B4-BE49-F238E27FC236}">
                <a16:creationId xmlns:a16="http://schemas.microsoft.com/office/drawing/2014/main" id="{E7AEC252-DC55-48B8-8E7C-56CE4CB2C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4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13">
            <a:extLst>
              <a:ext uri="{FF2B5EF4-FFF2-40B4-BE49-F238E27FC236}">
                <a16:creationId xmlns:a16="http://schemas.microsoft.com/office/drawing/2014/main" id="{D61FD5C8-13BF-4F30-A891-D8CD2B5DF6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8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24A89-5EC4-4221-9C0A-9878C6468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A8E13-A089-4640-BE45-1CDDA277F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7" y="2343394"/>
            <a:ext cx="290089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E54086-2FAC-4D05-87F9-9AEB4EBA0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67" y="298939"/>
            <a:ext cx="3792415" cy="5688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25067F-B38D-488D-B254-9FE953532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1" y="298938"/>
            <a:ext cx="2883307" cy="1922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CF43A2-2A35-40F4-8332-7291AD1DC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91" y="298938"/>
            <a:ext cx="3792415" cy="568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41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45372-7E79-4546-9CCD-639A493D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1450D2-1E8F-48C5-A666-06144B4B9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" y="3708277"/>
            <a:ext cx="4141178" cy="276078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B4CF11-A74F-464B-9A36-EF6C79D2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1" y="158260"/>
            <a:ext cx="3616571" cy="54248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3F2BB-9229-4702-B75B-95517A2D6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" y="158260"/>
            <a:ext cx="4141178" cy="2760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BA975D-0AD9-41E6-84AD-E33229A7A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53" y="158258"/>
            <a:ext cx="3616571" cy="542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05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8A4ED-F83E-4A9C-8424-3C059BBC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Canopy Heaters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F6B96E-31A4-420A-8E60-1576B0A92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328" y="1566254"/>
            <a:ext cx="4218435" cy="4351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9FE3C6-8235-4CA1-BD95-3C47765D8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401" y="1566254"/>
            <a:ext cx="6112399" cy="46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8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8A4ED-F83E-4A9C-8424-3C059BBC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Canopy Heaters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91A488-DE49-4285-9C3B-663CDFBC0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97973"/>
            <a:ext cx="10515600" cy="32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31B076-381F-4A29-A969-7A1B97256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0901"/>
            <a:ext cx="10515600" cy="1751925"/>
          </a:xfrm>
        </p:spPr>
        <p:txBody>
          <a:bodyPr/>
          <a:lstStyle/>
          <a:p>
            <a:pPr algn="ctr"/>
            <a:r>
              <a:rPr lang="en-US" dirty="0"/>
              <a:t>Photographic Examples </a:t>
            </a:r>
            <a:br>
              <a:rPr lang="en-US" dirty="0"/>
            </a:br>
            <a:r>
              <a:rPr lang="en-US" dirty="0"/>
              <a:t>of Existing Canopies</a:t>
            </a:r>
          </a:p>
        </p:txBody>
      </p:sp>
    </p:spTree>
    <p:extLst>
      <p:ext uri="{BB962C8B-B14F-4D97-AF65-F5344CB8AC3E}">
        <p14:creationId xmlns:p14="http://schemas.microsoft.com/office/powerpoint/2010/main" val="775479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94A68C-7E3F-4D6B-99C0-89071E22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Canopy Fans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CD6FA1-5CEB-4BC5-B00B-4ED640E37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5125" y="2286794"/>
            <a:ext cx="638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22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CD9F5-E3A1-4AE4-BA95-B8635539F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Clearance Bars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7E3409-537B-4713-8B0D-BF118997A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356" y="1781663"/>
            <a:ext cx="4156672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D43FA0-3048-48E4-A948-5A41B0E73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920" y="1690688"/>
            <a:ext cx="2281651" cy="5076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69B7A9-5DAC-468D-837A-FD3066C1C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589" y="1781663"/>
            <a:ext cx="26384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95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CD9F5-E3A1-4AE4-BA95-B8635539F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LED Lighting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DB27F93-FC73-485F-8342-0C8E74B94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2524125" cy="173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CB233F-C958-41F5-857A-AE37167B8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43" y="4161020"/>
            <a:ext cx="2162175" cy="99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EB9C18-568F-4157-B6EC-1C7B54B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410" y="2134394"/>
            <a:ext cx="2443528" cy="3158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31EB06-7F19-4E91-8901-8C15CEC05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035" y="2043113"/>
            <a:ext cx="2443930" cy="31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55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0EC6F0-43DD-4707-A925-A14368BFF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LED Lights vs. CFL Lights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2A1DE6-EC56-4A23-B945-10CCC877B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Lower Energy Consumption</a:t>
            </a:r>
            <a:r>
              <a:rPr lang="en-US" dirty="0"/>
              <a:t> – LEDs consume 80-90% less energy than incandescent lights.</a:t>
            </a:r>
          </a:p>
          <a:p>
            <a:pPr fontAlgn="base"/>
            <a:r>
              <a:rPr lang="en-US" b="1" dirty="0"/>
              <a:t>Longer Life</a:t>
            </a:r>
            <a:r>
              <a:rPr lang="en-US" dirty="0"/>
              <a:t> – The life of a quality LED Bulb is estimated to be at least 25,000 hours – that’s over 11 years (based on an average of 6 hours a day). CFL lights are only estimated to have a life span of 10,000 hours or about 4 ½ years.</a:t>
            </a:r>
          </a:p>
          <a:p>
            <a:pPr fontAlgn="base"/>
            <a:r>
              <a:rPr lang="en-US" b="1" dirty="0"/>
              <a:t>Durable</a:t>
            </a:r>
            <a:r>
              <a:rPr lang="en-US" dirty="0"/>
              <a:t> – LEDs have no filaments, so they can withstand heavy vibrations. They also resist shock and external impacts which make them great for outdoor lighting systems.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24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05DE-A16A-471E-847F-0FCF2A0D7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Overall Site Plan in Relation to Building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B1222D-BDE7-4EF1-87A0-73D7A28D9D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391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0CD6-2462-480D-A2EF-FC1DB9DACE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F0FC2-5F13-4C8D-BFF9-82EF2CF3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53841"/>
            <a:ext cx="11220450" cy="589597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8432C45-E790-4E76-905D-FFA6BEED12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23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7F411-DCA5-40F2-B8D4-0C1D26AA07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Canopy Plans – Face to Face (F2F) Canopy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018C2D0-2844-4850-BD3F-3AF0228D46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46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B81138-A87B-4AD7-9DE8-03048193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F2F Canopy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7F4EA6-E4CD-4A9B-9AE5-27CFCF516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512" y="1901031"/>
            <a:ext cx="932497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23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B81138-A87B-4AD7-9DE8-03048193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F2F Canopy – Gas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50CEA-D7D0-4014-9E3D-F6819A783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46CBF8-45D5-44C2-AA0D-CE367E156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262" y="1371079"/>
            <a:ext cx="7948246" cy="470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B81138-A87B-4AD7-9DE8-03048193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F2F Canopy – Heater Fan Section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DC31D-C3B3-47F5-8589-F1FDF278F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14D60-6455-42AE-8A9A-F0A45DDBE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53" y="1968744"/>
            <a:ext cx="8985293" cy="34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0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02">
            <a:extLst>
              <a:ext uri="{FF2B5EF4-FFF2-40B4-BE49-F238E27FC236}">
                <a16:creationId xmlns:a16="http://schemas.microsoft.com/office/drawing/2014/main" id="{5D5AEBE1-EE6B-40A5-ACC7-B25A6243AF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27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7F411-DCA5-40F2-B8D4-0C1D26AA07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Canopy Plans – Order Meal Delivery (OMD) Canopy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018C2D0-2844-4850-BD3F-3AF0228D46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10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51EAAA-6B7E-4BB1-985C-828B96802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OMD Canopy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4AB224-C420-4574-B8B5-F8275BFF2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512" y="1920081"/>
            <a:ext cx="932497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25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51EAAA-6B7E-4BB1-985C-828B96802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OMD Canopy – Gas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984E78-EC8C-49FA-AB7A-4F3C87FCD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943894"/>
            <a:ext cx="10363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29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51EAAA-6B7E-4BB1-985C-828B96802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OMD Canopy – Heater Fan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3F089-E3FB-407C-B486-F707184DF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76F45-C9BF-4296-9476-D9C64A023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874" y="1905733"/>
            <a:ext cx="856297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7B6490-5B4D-4994-B06E-4F98C788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615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Chick-fil-A Representatives </a:t>
            </a:r>
            <a:br>
              <a:rPr lang="en-US" dirty="0"/>
            </a:br>
            <a:r>
              <a:rPr lang="en-US" dirty="0"/>
              <a:t>Are Available to Answer any </a:t>
            </a:r>
            <a:br>
              <a:rPr lang="en-US" dirty="0"/>
            </a:br>
            <a:r>
              <a:rPr lang="en-US" dirty="0"/>
              <a:t>Questions You May Have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Chick-fil-A-Cow-lg-2.jpg">
            <a:extLst>
              <a:ext uri="{FF2B5EF4-FFF2-40B4-BE49-F238E27FC236}">
                <a16:creationId xmlns:a16="http://schemas.microsoft.com/office/drawing/2014/main" id="{3D4F23D3-CE19-446E-A3B8-101AE3FED3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0085" y="2900363"/>
            <a:ext cx="1638300" cy="3276600"/>
          </a:xfrm>
          <a:prstGeom prst="rect">
            <a:avLst/>
          </a:prstGeom>
        </p:spPr>
      </p:pic>
      <p:pic>
        <p:nvPicPr>
          <p:cNvPr id="7" name="Content Placeholder 3" descr="CFA Logo1.jpg">
            <a:extLst>
              <a:ext uri="{FF2B5EF4-FFF2-40B4-BE49-F238E27FC236}">
                <a16:creationId xmlns:a16="http://schemas.microsoft.com/office/drawing/2014/main" id="{55806E6B-A289-4491-924B-BFF4182E1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14850" y="3144044"/>
            <a:ext cx="31623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76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03">
            <a:extLst>
              <a:ext uri="{FF2B5EF4-FFF2-40B4-BE49-F238E27FC236}">
                <a16:creationId xmlns:a16="http://schemas.microsoft.com/office/drawing/2014/main" id="{7EDDC887-E8D5-4DCF-8826-A570E0415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0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04">
            <a:extLst>
              <a:ext uri="{FF2B5EF4-FFF2-40B4-BE49-F238E27FC236}">
                <a16:creationId xmlns:a16="http://schemas.microsoft.com/office/drawing/2014/main" id="{3F80C6D2-C1A2-4A70-BC8F-FAEC05CF34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9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05">
            <a:extLst>
              <a:ext uri="{FF2B5EF4-FFF2-40B4-BE49-F238E27FC236}">
                <a16:creationId xmlns:a16="http://schemas.microsoft.com/office/drawing/2014/main" id="{616C4E53-3370-4574-B9E3-D5A41747D3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93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06">
            <a:extLst>
              <a:ext uri="{FF2B5EF4-FFF2-40B4-BE49-F238E27FC236}">
                <a16:creationId xmlns:a16="http://schemas.microsoft.com/office/drawing/2014/main" id="{255747F6-1FCE-470E-ABB7-CDCFC1469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7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07">
            <a:extLst>
              <a:ext uri="{FF2B5EF4-FFF2-40B4-BE49-F238E27FC236}">
                <a16:creationId xmlns:a16="http://schemas.microsoft.com/office/drawing/2014/main" id="{B661875F-D00C-44CF-84F5-F9722E3598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9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FA Gallatin - Photos of CFA Mt. Juliet_Page_12">
            <a:extLst>
              <a:ext uri="{FF2B5EF4-FFF2-40B4-BE49-F238E27FC236}">
                <a16:creationId xmlns:a16="http://schemas.microsoft.com/office/drawing/2014/main" id="{DD26D6B0-42FF-4B69-A065-53770B293F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02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210</Words>
  <Application>Microsoft Office PowerPoint</Application>
  <PresentationFormat>Widescreen</PresentationFormat>
  <Paragraphs>21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6-7-21 Order No. 21-1008317  Chick-fil-A 36 Apex Drive  Urban Affairs Committee Meeting June 29, 2021</vt:lpstr>
      <vt:lpstr>Photographic Examples  of Existing Canopies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Canopy Heaters</vt:lpstr>
      <vt:lpstr>Canopy Heaters</vt:lpstr>
      <vt:lpstr>Canopy Fans</vt:lpstr>
      <vt:lpstr>Clearance Bars</vt:lpstr>
      <vt:lpstr>LED Lighting</vt:lpstr>
      <vt:lpstr>LED Lights vs. CFL Lights</vt:lpstr>
      <vt:lpstr>Overall Site Plan in Relation to Building</vt:lpstr>
      <vt:lpstr>PowerPoint Presentation</vt:lpstr>
      <vt:lpstr>Canopy Plans – Face to Face (F2F) Canopy</vt:lpstr>
      <vt:lpstr>F2F Canopy</vt:lpstr>
      <vt:lpstr>F2F Canopy – Gas Plan</vt:lpstr>
      <vt:lpstr>F2F Canopy – Heater Fan Section </vt:lpstr>
      <vt:lpstr>Canopy Plans – Order Meal Delivery (OMD) Canopy</vt:lpstr>
      <vt:lpstr>OMD Canopy</vt:lpstr>
      <vt:lpstr>OMD Canopy – Gas Plan</vt:lpstr>
      <vt:lpstr>OMD Canopy – Heater Fan Section</vt:lpstr>
      <vt:lpstr>Chick-fil-A Representatives  Are Available to Answer any  Questions You May Have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CHICK-FIL-A</dc:title>
  <dc:creator>Donna Brown</dc:creator>
  <cp:lastModifiedBy>Karen Boule</cp:lastModifiedBy>
  <cp:revision>18</cp:revision>
  <cp:lastPrinted>2021-06-24T17:34:44Z</cp:lastPrinted>
  <dcterms:created xsi:type="dcterms:W3CDTF">2021-06-23T15:23:25Z</dcterms:created>
  <dcterms:modified xsi:type="dcterms:W3CDTF">2021-06-24T17:47:33Z</dcterms:modified>
</cp:coreProperties>
</file>